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9" r:id="rId1"/>
  </p:sldMasterIdLst>
  <p:sldIdLst>
    <p:sldId id="259" r:id="rId2"/>
    <p:sldId id="260" r:id="rId3"/>
    <p:sldId id="261" r:id="rId4"/>
    <p:sldId id="262" r:id="rId5"/>
    <p:sldId id="263" r:id="rId6"/>
    <p:sldId id="264" r:id="rId7"/>
    <p:sldId id="267" r:id="rId8"/>
    <p:sldId id="266" r:id="rId9"/>
    <p:sldId id="272" r:id="rId10"/>
    <p:sldId id="285" r:id="rId11"/>
    <p:sldId id="286" r:id="rId12"/>
    <p:sldId id="271" r:id="rId13"/>
    <p:sldId id="275" r:id="rId14"/>
    <p:sldId id="295" r:id="rId15"/>
    <p:sldId id="273" r:id="rId16"/>
    <p:sldId id="277" r:id="rId17"/>
    <p:sldId id="276" r:id="rId18"/>
    <p:sldId id="278" r:id="rId19"/>
    <p:sldId id="279" r:id="rId20"/>
    <p:sldId id="280" r:id="rId21"/>
    <p:sldId id="283" r:id="rId22"/>
    <p:sldId id="282" r:id="rId23"/>
    <p:sldId id="288" r:id="rId24"/>
    <p:sldId id="287" r:id="rId25"/>
    <p:sldId id="281" r:id="rId26"/>
    <p:sldId id="289" r:id="rId27"/>
    <p:sldId id="290" r:id="rId28"/>
    <p:sldId id="293" r:id="rId29"/>
    <p:sldId id="294" r:id="rId30"/>
    <p:sldId id="296" r:id="rId31"/>
    <p:sldId id="29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CBEF"/>
    <a:srgbClr val="45F5D8"/>
    <a:srgbClr val="FF99CC"/>
    <a:srgbClr val="CCFFCC"/>
    <a:srgbClr val="FF33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2" autoAdjust="0"/>
    <p:restoredTop sz="94660"/>
  </p:normalViewPr>
  <p:slideViewPr>
    <p:cSldViewPr snapToGrid="0">
      <p:cViewPr varScale="1">
        <p:scale>
          <a:sx n="86" d="100"/>
          <a:sy n="86" d="100"/>
        </p:scale>
        <p:origin x="55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5A7C86F4-21D3-4694-B520-6A47690D5888}"/>
    <pc:docChg chg="delSld modSld">
      <pc:chgData name="kishan rai" userId="9a8325d7169af320" providerId="LiveId" clId="{5A7C86F4-21D3-4694-B520-6A47690D5888}" dt="2021-02-17T08:28:20.622" v="24" actId="2696"/>
      <pc:docMkLst>
        <pc:docMk/>
      </pc:docMkLst>
      <pc:sldChg chg="modSp mod">
        <pc:chgData name="kishan rai" userId="9a8325d7169af320" providerId="LiveId" clId="{5A7C86F4-21D3-4694-B520-6A47690D5888}" dt="2021-02-17T08:27:58.338" v="23" actId="1076"/>
        <pc:sldMkLst>
          <pc:docMk/>
          <pc:sldMk cId="1551486300" sldId="259"/>
        </pc:sldMkLst>
        <pc:spChg chg="mod">
          <ac:chgData name="kishan rai" userId="9a8325d7169af320" providerId="LiveId" clId="{5A7C86F4-21D3-4694-B520-6A47690D5888}" dt="2021-02-17T08:27:58.338" v="23" actId="1076"/>
          <ac:spMkLst>
            <pc:docMk/>
            <pc:sldMk cId="1551486300" sldId="259"/>
            <ac:spMk id="6" creationId="{00000000-0000-0000-0000-000000000000}"/>
          </ac:spMkLst>
        </pc:spChg>
      </pc:sldChg>
      <pc:sldChg chg="del">
        <pc:chgData name="kishan rai" userId="9a8325d7169af320" providerId="LiveId" clId="{5A7C86F4-21D3-4694-B520-6A47690D5888}" dt="2021-02-17T08:28:20.622" v="24" actId="2696"/>
        <pc:sldMkLst>
          <pc:docMk/>
          <pc:sldMk cId="1984574876" sldId="26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120977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164341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E0B880-9DE3-4F40-8355-DCEDD5C342E9}"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77414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2932636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E0B880-9DE3-4F40-8355-DCEDD5C342E9}"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85543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364917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2694185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114113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13531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5376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224497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1340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222615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159331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537B0E-FD81-449C-B952-2154BF78662E}" type="datetimeFigureOut">
              <a:rPr lang="en-IN" smtClean="0"/>
              <a:t>17-02-2021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EE0B880-9DE3-4F40-8355-DCEDD5C342E9}" type="slidenum">
              <a:rPr lang="en-IN" smtClean="0"/>
              <a:t>‹#›</a:t>
            </a:fld>
            <a:endParaRPr lang="en-IN" dirty="0"/>
          </a:p>
        </p:txBody>
      </p:sp>
    </p:spTree>
    <p:extLst>
      <p:ext uri="{BB962C8B-B14F-4D97-AF65-F5344CB8AC3E}">
        <p14:creationId xmlns:p14="http://schemas.microsoft.com/office/powerpoint/2010/main" val="140281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EE0B880-9DE3-4F40-8355-DCEDD5C342E9}" type="slidenum">
              <a:rPr lang="en-IN" smtClean="0"/>
              <a:t>‹#›</a:t>
            </a:fld>
            <a:endParaRPr lang="en-IN" dirty="0"/>
          </a:p>
        </p:txBody>
      </p:sp>
      <p:sp>
        <p:nvSpPr>
          <p:cNvPr id="5" name="Date Placeholder 4"/>
          <p:cNvSpPr>
            <a:spLocks noGrp="1"/>
          </p:cNvSpPr>
          <p:nvPr>
            <p:ph type="dt" sz="half" idx="10"/>
          </p:nvPr>
        </p:nvSpPr>
        <p:spPr/>
        <p:txBody>
          <a:bodyPr/>
          <a:lstStyle/>
          <a:p>
            <a:fld id="{EF537B0E-FD81-449C-B952-2154BF78662E}" type="datetimeFigureOut">
              <a:rPr lang="en-IN" smtClean="0"/>
              <a:t>17-02-2021</a:t>
            </a:fld>
            <a:endParaRPr lang="en-IN" dirty="0"/>
          </a:p>
        </p:txBody>
      </p:sp>
    </p:spTree>
    <p:extLst>
      <p:ext uri="{BB962C8B-B14F-4D97-AF65-F5344CB8AC3E}">
        <p14:creationId xmlns:p14="http://schemas.microsoft.com/office/powerpoint/2010/main" val="284323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537B0E-FD81-449C-B952-2154BF78662E}" type="datetimeFigureOut">
              <a:rPr lang="en-IN" smtClean="0"/>
              <a:t>17-02-2021</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EE0B880-9DE3-4F40-8355-DCEDD5C342E9}" type="slidenum">
              <a:rPr lang="en-IN" smtClean="0"/>
              <a:t>‹#›</a:t>
            </a:fld>
            <a:endParaRPr lang="en-IN" dirty="0"/>
          </a:p>
        </p:txBody>
      </p:sp>
    </p:spTree>
    <p:extLst>
      <p:ext uri="{BB962C8B-B14F-4D97-AF65-F5344CB8AC3E}">
        <p14:creationId xmlns:p14="http://schemas.microsoft.com/office/powerpoint/2010/main" val="3569659998"/>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1.jp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jpg"/><Relationship Id="rId9" Type="http://schemas.openxmlformats.org/officeDocument/2006/relationships/image" Target="../media/image60.jp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jpg"/></Relationships>
</file>

<file path=ppt/slides/_rels/slide3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p:cNvSpPr txBox="1"/>
          <p:nvPr/>
        </p:nvSpPr>
        <p:spPr>
          <a:xfrm>
            <a:off x="2097110" y="274749"/>
            <a:ext cx="7997780" cy="2308324"/>
          </a:xfrm>
          <a:prstGeom prst="rect">
            <a:avLst/>
          </a:prstGeom>
          <a:noFill/>
        </p:spPr>
        <p:txBody>
          <a:bodyPr wrap="square" rtlCol="0">
            <a:spAutoFit/>
          </a:bodyPr>
          <a:lstStyle/>
          <a:p>
            <a:r>
              <a:rPr lang="en-IN" sz="4800" b="1" i="1" dirty="0">
                <a:solidFill>
                  <a:schemeClr val="tx2">
                    <a:lumMod val="20000"/>
                    <a:lumOff val="80000"/>
                  </a:schemeClr>
                </a:solidFill>
                <a:latin typeface="Algerian" panose="04020705040A02060702" pitchFamily="82" charset="0"/>
              </a:rPr>
              <a:t>INTRODUCTION </a:t>
            </a:r>
          </a:p>
          <a:p>
            <a:r>
              <a:rPr lang="en-IN" sz="4800" b="1" i="1" dirty="0">
                <a:solidFill>
                  <a:schemeClr val="tx2">
                    <a:lumMod val="20000"/>
                    <a:lumOff val="80000"/>
                  </a:schemeClr>
                </a:solidFill>
                <a:latin typeface="Algerian" panose="04020705040A02060702" pitchFamily="82" charset="0"/>
              </a:rPr>
              <a:t>               TO </a:t>
            </a:r>
          </a:p>
          <a:p>
            <a:r>
              <a:rPr lang="en-IN" sz="4800" b="1" i="1" dirty="0">
                <a:solidFill>
                  <a:schemeClr val="tx2">
                    <a:lumMod val="20000"/>
                    <a:lumOff val="80000"/>
                  </a:schemeClr>
                </a:solidFill>
                <a:latin typeface="Algerian" panose="04020705040A02060702" pitchFamily="82" charset="0"/>
              </a:rPr>
              <a:t>            MACHINE LEARNING</a:t>
            </a:r>
          </a:p>
        </p:txBody>
      </p:sp>
      <p:sp>
        <p:nvSpPr>
          <p:cNvPr id="6" name="TextBox 5"/>
          <p:cNvSpPr txBox="1"/>
          <p:nvPr/>
        </p:nvSpPr>
        <p:spPr>
          <a:xfrm>
            <a:off x="6814418" y="3150876"/>
            <a:ext cx="2694546" cy="1569660"/>
          </a:xfrm>
          <a:prstGeom prst="rect">
            <a:avLst/>
          </a:prstGeom>
          <a:noFill/>
        </p:spPr>
        <p:txBody>
          <a:bodyPr wrap="square" rtlCol="0">
            <a:spAutoFit/>
          </a:bodyPr>
          <a:lstStyle/>
          <a:p>
            <a:r>
              <a:rPr lang="en-IN" sz="2400" b="1" i="1" dirty="0">
                <a:solidFill>
                  <a:schemeClr val="tx1">
                    <a:lumMod val="50000"/>
                    <a:lumOff val="50000"/>
                  </a:schemeClr>
                </a:solidFill>
                <a:latin typeface="Bahnschrift Light SemiCondensed" panose="020B0502040204020203" pitchFamily="34" charset="0"/>
              </a:rPr>
              <a:t>PRESENTED  BY :-</a:t>
            </a:r>
          </a:p>
          <a:p>
            <a:r>
              <a:rPr lang="en-IN" sz="2400" b="1" i="1" dirty="0">
                <a:solidFill>
                  <a:schemeClr val="tx1">
                    <a:lumMod val="50000"/>
                    <a:lumOff val="50000"/>
                  </a:schemeClr>
                </a:solidFill>
                <a:latin typeface="Bahnschrift SemiCondensed" panose="020B0502040204020203" pitchFamily="34" charset="0"/>
              </a:rPr>
              <a:t> KISHAN KUMAR RAI</a:t>
            </a:r>
          </a:p>
          <a:p>
            <a:r>
              <a:rPr lang="en-IN" sz="2400" b="1" i="1" dirty="0">
                <a:solidFill>
                  <a:schemeClr val="tx1">
                    <a:lumMod val="50000"/>
                    <a:lumOff val="50000"/>
                  </a:schemeClr>
                </a:solidFill>
                <a:latin typeface="Bahnschrift SemiCondensed" panose="020B0502040204020203" pitchFamily="34" charset="0"/>
              </a:rPr>
              <a:t>B.TECH,CSE </a:t>
            </a:r>
          </a:p>
          <a:p>
            <a:r>
              <a:rPr lang="en-IN" sz="2400" b="1" i="1" dirty="0">
                <a:solidFill>
                  <a:schemeClr val="tx1">
                    <a:lumMod val="50000"/>
                    <a:lumOff val="50000"/>
                  </a:schemeClr>
                </a:solidFill>
                <a:latin typeface="Bahnschrift SemiCondensed" panose="020B0502040204020203" pitchFamily="34" charset="0"/>
              </a:rPr>
              <a:t>6</a:t>
            </a:r>
            <a:r>
              <a:rPr lang="en-IN" sz="2400" b="1" i="1" baseline="30000" dirty="0">
                <a:solidFill>
                  <a:schemeClr val="tx1">
                    <a:lumMod val="50000"/>
                    <a:lumOff val="50000"/>
                  </a:schemeClr>
                </a:solidFill>
                <a:latin typeface="Bahnschrift SemiCondensed" panose="020B0502040204020203" pitchFamily="34" charset="0"/>
              </a:rPr>
              <a:t>TH</a:t>
            </a:r>
            <a:r>
              <a:rPr lang="en-IN" sz="2400" b="1" i="1" dirty="0">
                <a:solidFill>
                  <a:schemeClr val="tx1">
                    <a:lumMod val="50000"/>
                    <a:lumOff val="50000"/>
                  </a:schemeClr>
                </a:solidFill>
                <a:latin typeface="Bahnschrift SemiCondensed" panose="020B0502040204020203" pitchFamily="34" charset="0"/>
              </a:rPr>
              <a:t> SEM</a:t>
            </a:r>
          </a:p>
        </p:txBody>
      </p:sp>
    </p:spTree>
    <p:extLst>
      <p:ext uri="{BB962C8B-B14F-4D97-AF65-F5344CB8AC3E}">
        <p14:creationId xmlns:p14="http://schemas.microsoft.com/office/powerpoint/2010/main" val="155148630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800100" y="5232400"/>
            <a:ext cx="11569700" cy="923330"/>
          </a:xfrm>
          <a:prstGeom prst="rect">
            <a:avLst/>
          </a:prstGeom>
          <a:noFill/>
        </p:spPr>
        <p:txBody>
          <a:bodyPr wrap="square" rtlCol="0">
            <a:spAutoFit/>
          </a:bodyPr>
          <a:lstStyle/>
          <a:p>
            <a:r>
              <a:rPr lang="en-US" sz="5400" dirty="0">
                <a:solidFill>
                  <a:srgbClr val="CCFFCC"/>
                </a:solidFill>
                <a:latin typeface="Cambria" panose="02040503050406030204" pitchFamily="18" charset="0"/>
                <a:ea typeface="Cambria" panose="02040503050406030204" pitchFamily="18" charset="0"/>
              </a:rPr>
              <a:t>Why Do We Need Machine Learning?</a:t>
            </a:r>
            <a:endParaRPr lang="en-IN" sz="5400" dirty="0">
              <a:solidFill>
                <a:srgbClr val="CCFFCC"/>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784858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203200" y="393701"/>
            <a:ext cx="11823700" cy="4339650"/>
          </a:xfrm>
          <a:prstGeom prst="rect">
            <a:avLst/>
          </a:prstGeom>
          <a:noFill/>
        </p:spPr>
        <p:txBody>
          <a:bodyPr wrap="square" rtlCol="0">
            <a:spAutoFit/>
          </a:bodyPr>
          <a:lstStyle/>
          <a:p>
            <a:r>
              <a:rPr lang="en-US" dirty="0">
                <a:solidFill>
                  <a:schemeClr val="bg1"/>
                </a:solidFill>
              </a:rPr>
              <a:t>We need machine learning for tasks that are too complex for humans to code directly, i.e. tasks that are so complex that it is impractical, if not impossible, for us to work out all of the nuances and code for them explicitly. So instead, we provide a machine learning algorithm with a large amount of data and let it explore and search for a model that will work out what the programmers have set out to achieve.</a:t>
            </a:r>
          </a:p>
          <a:p>
            <a:endParaRPr lang="en-US" dirty="0">
              <a:solidFill>
                <a:schemeClr val="bg1"/>
              </a:solidFill>
            </a:endParaRPr>
          </a:p>
          <a:p>
            <a:r>
              <a:rPr lang="en-US" sz="2400" dirty="0">
                <a:solidFill>
                  <a:srgbClr val="FFFF00"/>
                </a:solidFill>
              </a:rPr>
              <a:t>Let’s look at these two examples:</a:t>
            </a: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It’s very hard to write programs that solve problems like recognizing a 3D object, from a novel viewpoint, in new lighting conditions, in a cluttered scene. We don’t know what program to write because we don’t know how it’s done in our brain. Even if we had a good idea for how to do it, the program might be horrendously complicated.</a:t>
            </a:r>
          </a:p>
          <a:p>
            <a:pPr marL="285750" indent="-285750">
              <a:buFont typeface="Wingdings" panose="05000000000000000000" pitchFamily="2" charset="2"/>
              <a:buChar char="Ø"/>
            </a:pPr>
            <a:r>
              <a:rPr lang="en-US" dirty="0">
                <a:solidFill>
                  <a:schemeClr val="bg1"/>
                </a:solidFill>
              </a:rPr>
              <a:t>It’s hard to write a program to compute the probability that a credit card transaction is fraudulent. There may not be any rules that are both simple and reliable. We need to combine a very large number of weak rules. Fraud is a moving target, but the program needs to keep changing.</a:t>
            </a:r>
          </a:p>
          <a:p>
            <a:endParaRPr lang="en-US" dirty="0">
              <a:solidFill>
                <a:schemeClr val="bg1"/>
              </a:solidFill>
            </a:endParaRPr>
          </a:p>
        </p:txBody>
      </p:sp>
      <p:sp>
        <p:nvSpPr>
          <p:cNvPr id="6" name="Rectangle 5"/>
          <p:cNvSpPr/>
          <p:nvPr/>
        </p:nvSpPr>
        <p:spPr>
          <a:xfrm>
            <a:off x="977900" y="4453225"/>
            <a:ext cx="10020300" cy="23114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2906193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0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p:cNvSpPr txBox="1"/>
          <p:nvPr/>
        </p:nvSpPr>
        <p:spPr>
          <a:xfrm>
            <a:off x="622300" y="298589"/>
            <a:ext cx="5778500" cy="6494085"/>
          </a:xfrm>
          <a:prstGeom prst="rect">
            <a:avLst/>
          </a:prstGeom>
          <a:noFill/>
        </p:spPr>
        <p:txBody>
          <a:bodyPr wrap="square" rtlCol="0">
            <a:spAutoFit/>
          </a:bodyPr>
          <a:lstStyle/>
          <a:p>
            <a:endParaRPr lang="en-US" dirty="0"/>
          </a:p>
          <a:p>
            <a:pPr marL="342900" indent="-342900">
              <a:buFont typeface="Wingdings" panose="05000000000000000000" pitchFamily="2" charset="2"/>
              <a:buChar char="Ø"/>
            </a:pPr>
            <a:r>
              <a:rPr lang="en-US" sz="2000" dirty="0">
                <a:solidFill>
                  <a:schemeClr val="bg1"/>
                </a:solidFill>
              </a:rPr>
              <a:t>Traditional programming differs significantly from machine learning. In traditional programming, a programmer code all the rules in consultation with an expert in the industry for which software is being developed. Each rule is based on a logical foundation; the machine will execute an output following the logical statement. When the system grows complex, more rules need to be written. It can quickly become unsustainable to maintain.</a:t>
            </a:r>
          </a:p>
          <a:p>
            <a:pPr marL="342900" indent="-342900">
              <a:buFont typeface="Wingdings" panose="05000000000000000000" pitchFamily="2" charset="2"/>
              <a:buChar char="Ø"/>
            </a:pPr>
            <a:endParaRPr lang="en-US" sz="2000" dirty="0">
              <a:solidFill>
                <a:schemeClr val="bg1"/>
              </a:solidFill>
            </a:endParaRPr>
          </a:p>
          <a:p>
            <a:pPr marL="342900" indent="-342900">
              <a:buFont typeface="Wingdings" panose="05000000000000000000" pitchFamily="2" charset="2"/>
              <a:buChar char="Ø"/>
            </a:pPr>
            <a:r>
              <a:rPr lang="en-US" sz="2000" dirty="0">
                <a:solidFill>
                  <a:schemeClr val="bg1"/>
                </a:solidFill>
              </a:rPr>
              <a:t>Machine learning is supposed to overcome this issue. The machine learns how the input and output data are correlated and it writes a rule. The programmers do not need to write new rules each time there is new data. The algorithms adapt in response to new data and experiences to improve efficacy over time.</a:t>
            </a:r>
          </a:p>
          <a:p>
            <a:endParaRPr lang="en-US" dirty="0"/>
          </a:p>
        </p:txBody>
      </p:sp>
      <p:sp>
        <p:nvSpPr>
          <p:cNvPr id="12" name="TextBox 11"/>
          <p:cNvSpPr txBox="1"/>
          <p:nvPr/>
        </p:nvSpPr>
        <p:spPr>
          <a:xfrm>
            <a:off x="304800" y="6201"/>
            <a:ext cx="10439400" cy="584775"/>
          </a:xfrm>
          <a:prstGeom prst="rect">
            <a:avLst/>
          </a:prstGeom>
          <a:noFill/>
        </p:spPr>
        <p:txBody>
          <a:bodyPr wrap="square" rtlCol="0">
            <a:spAutoFit/>
          </a:bodyPr>
          <a:lstStyle/>
          <a:p>
            <a:pPr marL="457200" indent="-457200">
              <a:buFont typeface="Wingdings" panose="05000000000000000000" pitchFamily="2" charset="2"/>
              <a:buChar char="Ø"/>
            </a:pPr>
            <a:r>
              <a:rPr lang="en-IN" sz="3200" b="1" dirty="0">
                <a:solidFill>
                  <a:srgbClr val="FFFF00"/>
                </a:solidFill>
              </a:rPr>
              <a:t>Machine learning vs traditional learning</a:t>
            </a:r>
          </a:p>
        </p:txBody>
      </p:sp>
      <p:sp>
        <p:nvSpPr>
          <p:cNvPr id="13" name="Rectangle 12"/>
          <p:cNvSpPr/>
          <p:nvPr/>
        </p:nvSpPr>
        <p:spPr>
          <a:xfrm>
            <a:off x="6400800" y="889000"/>
            <a:ext cx="5372100" cy="24765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6400800" y="4025900"/>
            <a:ext cx="5372100" cy="24765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102939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44500" y="469900"/>
            <a:ext cx="6870700"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rgbClr val="FFFF00"/>
                </a:solidFill>
              </a:rPr>
              <a:t>How does Machine learning work?</a:t>
            </a:r>
          </a:p>
        </p:txBody>
      </p:sp>
      <p:sp>
        <p:nvSpPr>
          <p:cNvPr id="6" name="TextBox 5"/>
          <p:cNvSpPr txBox="1"/>
          <p:nvPr/>
        </p:nvSpPr>
        <p:spPr>
          <a:xfrm>
            <a:off x="889000" y="1168400"/>
            <a:ext cx="11061700" cy="1754326"/>
          </a:xfrm>
          <a:prstGeom prst="rect">
            <a:avLst/>
          </a:prstGeom>
          <a:noFill/>
        </p:spPr>
        <p:txBody>
          <a:bodyPr wrap="square" rtlCol="0">
            <a:spAutoFit/>
          </a:bodyPr>
          <a:lstStyle/>
          <a:p>
            <a:r>
              <a:rPr lang="en-US" dirty="0">
                <a:solidFill>
                  <a:schemeClr val="bg1"/>
                </a:solidFill>
              </a:rPr>
              <a:t>Machine learning is the brain where all the learning takes place. The way the machine learns is similar to the human being. Humans learn from experience. The more we know, the more easily we can predict. By analogy, when we face an unknown situation, the likelihood of success is lower than the known situation. Machines are trained the same. To make an accurate prediction, the machine sees an example. When we give the machine a similar example, it can figure out the outcome. However, like a human, if its feed a previously unseen example, the machine has difficulties to predict.</a:t>
            </a:r>
            <a:endParaRPr lang="en-IN" dirty="0">
              <a:solidFill>
                <a:schemeClr val="bg1"/>
              </a:solidFill>
            </a:endParaRPr>
          </a:p>
        </p:txBody>
      </p:sp>
      <p:sp>
        <p:nvSpPr>
          <p:cNvPr id="7" name="TextBox 6"/>
          <p:cNvSpPr txBox="1"/>
          <p:nvPr/>
        </p:nvSpPr>
        <p:spPr>
          <a:xfrm>
            <a:off x="889000" y="2922726"/>
            <a:ext cx="6261100" cy="3508653"/>
          </a:xfrm>
          <a:prstGeom prst="rect">
            <a:avLst/>
          </a:prstGeom>
          <a:noFill/>
        </p:spPr>
        <p:txBody>
          <a:bodyPr wrap="square" rtlCol="0">
            <a:spAutoFit/>
          </a:bodyPr>
          <a:lstStyle/>
          <a:p>
            <a:r>
              <a:rPr lang="en-US" sz="2000" dirty="0">
                <a:solidFill>
                  <a:srgbClr val="FFC000"/>
                </a:solidFill>
              </a:rPr>
              <a:t>The life of Machine Learning programs is straightforward and can be summarized in the following points:</a:t>
            </a:r>
          </a:p>
          <a:p>
            <a:pPr marL="285750" indent="-285750">
              <a:buFont typeface="Wingdings" panose="05000000000000000000" pitchFamily="2" charset="2"/>
              <a:buChar char="v"/>
            </a:pPr>
            <a:r>
              <a:rPr lang="en-US" dirty="0">
                <a:solidFill>
                  <a:srgbClr val="FF0000"/>
                </a:solidFill>
              </a:rPr>
              <a:t>Define a question</a:t>
            </a:r>
          </a:p>
          <a:p>
            <a:pPr marL="285750" indent="-285750">
              <a:buFont typeface="Wingdings" panose="05000000000000000000" pitchFamily="2" charset="2"/>
              <a:buChar char="v"/>
            </a:pPr>
            <a:r>
              <a:rPr lang="en-US" dirty="0">
                <a:solidFill>
                  <a:srgbClr val="FF0000"/>
                </a:solidFill>
              </a:rPr>
              <a:t>Collect data</a:t>
            </a:r>
          </a:p>
          <a:p>
            <a:pPr marL="285750" indent="-285750">
              <a:buFont typeface="Wingdings" panose="05000000000000000000" pitchFamily="2" charset="2"/>
              <a:buChar char="v"/>
            </a:pPr>
            <a:r>
              <a:rPr lang="en-US" dirty="0">
                <a:solidFill>
                  <a:srgbClr val="FF0000"/>
                </a:solidFill>
              </a:rPr>
              <a:t>Visualize data</a:t>
            </a:r>
          </a:p>
          <a:p>
            <a:pPr marL="285750" indent="-285750">
              <a:buFont typeface="Wingdings" panose="05000000000000000000" pitchFamily="2" charset="2"/>
              <a:buChar char="v"/>
            </a:pPr>
            <a:r>
              <a:rPr lang="en-US" dirty="0">
                <a:solidFill>
                  <a:srgbClr val="FF0000"/>
                </a:solidFill>
              </a:rPr>
              <a:t>Train algorithm</a:t>
            </a:r>
          </a:p>
          <a:p>
            <a:pPr marL="285750" indent="-285750">
              <a:buFont typeface="Wingdings" panose="05000000000000000000" pitchFamily="2" charset="2"/>
              <a:buChar char="v"/>
            </a:pPr>
            <a:r>
              <a:rPr lang="en-US" dirty="0">
                <a:solidFill>
                  <a:srgbClr val="FF0000"/>
                </a:solidFill>
              </a:rPr>
              <a:t>Test the Algorithm</a:t>
            </a:r>
          </a:p>
          <a:p>
            <a:pPr marL="285750" indent="-285750">
              <a:buFont typeface="Wingdings" panose="05000000000000000000" pitchFamily="2" charset="2"/>
              <a:buChar char="v"/>
            </a:pPr>
            <a:r>
              <a:rPr lang="en-US" dirty="0">
                <a:solidFill>
                  <a:srgbClr val="FF0000"/>
                </a:solidFill>
              </a:rPr>
              <a:t>Collect feedback</a:t>
            </a:r>
          </a:p>
          <a:p>
            <a:pPr marL="285750" indent="-285750">
              <a:buFont typeface="Wingdings" panose="05000000000000000000" pitchFamily="2" charset="2"/>
              <a:buChar char="v"/>
            </a:pPr>
            <a:r>
              <a:rPr lang="en-US" dirty="0">
                <a:solidFill>
                  <a:srgbClr val="FF0000"/>
                </a:solidFill>
              </a:rPr>
              <a:t>Refine the algorithm</a:t>
            </a:r>
          </a:p>
          <a:p>
            <a:pPr marL="285750" indent="-285750">
              <a:buFont typeface="Wingdings" panose="05000000000000000000" pitchFamily="2" charset="2"/>
              <a:buChar char="v"/>
            </a:pPr>
            <a:r>
              <a:rPr lang="en-US" dirty="0">
                <a:solidFill>
                  <a:srgbClr val="FF0000"/>
                </a:solidFill>
              </a:rPr>
              <a:t>Loop 4-7 until the results are satisfying</a:t>
            </a:r>
          </a:p>
          <a:p>
            <a:pPr marL="285750" indent="-285750">
              <a:buFont typeface="Wingdings" panose="05000000000000000000" pitchFamily="2" charset="2"/>
              <a:buChar char="v"/>
            </a:pPr>
            <a:r>
              <a:rPr lang="en-US" dirty="0">
                <a:solidFill>
                  <a:srgbClr val="FF0000"/>
                </a:solidFill>
              </a:rPr>
              <a:t>Use the model to make a prediction</a:t>
            </a:r>
            <a:endParaRPr lang="en-IN" dirty="0">
              <a:solidFill>
                <a:srgbClr val="FF0000"/>
              </a:solidFill>
            </a:endParaRPr>
          </a:p>
        </p:txBody>
      </p:sp>
      <p:sp>
        <p:nvSpPr>
          <p:cNvPr id="8" name="Rectangle 7"/>
          <p:cNvSpPr/>
          <p:nvPr/>
        </p:nvSpPr>
        <p:spPr>
          <a:xfrm>
            <a:off x="6419850" y="3149600"/>
            <a:ext cx="5530850" cy="35306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11552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01600" y="6172200"/>
            <a:ext cx="3111500" cy="5715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375831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104900" y="546328"/>
            <a:ext cx="10496550" cy="2031325"/>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algorithms can apply what has been learned in the past to new data using labeled examples to predict future events. Starting from the analysis of a known training dataset, the learning algorithm produces an inferred function to make predictions about the output values. The system is able to provide targets for any new input after sufficient training. The learning algorithm can also compare its output with the correct, intended output and find errors in order to modify the model accordingly.</a:t>
            </a:r>
            <a:endParaRPr lang="en-IN" dirty="0">
              <a:solidFill>
                <a:schemeClr val="bg1"/>
              </a:solidFill>
            </a:endParaRPr>
          </a:p>
        </p:txBody>
      </p:sp>
      <p:sp>
        <p:nvSpPr>
          <p:cNvPr id="6" name="TextBox 5"/>
          <p:cNvSpPr txBox="1"/>
          <p:nvPr/>
        </p:nvSpPr>
        <p:spPr>
          <a:xfrm>
            <a:off x="279400" y="284718"/>
            <a:ext cx="5702300"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a:solidFill>
                  <a:srgbClr val="FFFF00"/>
                </a:solidFill>
                <a:latin typeface="Cambria" panose="02040503050406030204" pitchFamily="18" charset="0"/>
                <a:ea typeface="Cambria" panose="02040503050406030204" pitchFamily="18" charset="0"/>
              </a:rPr>
              <a:t>Supervised machine learning</a:t>
            </a:r>
          </a:p>
        </p:txBody>
      </p:sp>
      <p:sp>
        <p:nvSpPr>
          <p:cNvPr id="7" name="TextBox 6"/>
          <p:cNvSpPr txBox="1"/>
          <p:nvPr/>
        </p:nvSpPr>
        <p:spPr>
          <a:xfrm>
            <a:off x="1104900" y="2984500"/>
            <a:ext cx="6362700" cy="3683000"/>
          </a:xfrm>
          <a:prstGeom prst="rect">
            <a:avLst/>
          </a:prstGeom>
          <a:noFill/>
        </p:spPr>
        <p:txBody>
          <a:bodyPr wrap="square" rtlCol="0">
            <a:spAutoFit/>
          </a:bodyPr>
          <a:lstStyle/>
          <a:p>
            <a:endParaRPr lang="en-IN" dirty="0"/>
          </a:p>
        </p:txBody>
      </p:sp>
      <p:sp>
        <p:nvSpPr>
          <p:cNvPr id="9" name="TextBox 8"/>
          <p:cNvSpPr txBox="1"/>
          <p:nvPr/>
        </p:nvSpPr>
        <p:spPr>
          <a:xfrm>
            <a:off x="1104900" y="2679700"/>
            <a:ext cx="5930900" cy="2339102"/>
          </a:xfrm>
          <a:prstGeom prst="rect">
            <a:avLst/>
          </a:prstGeom>
          <a:noFill/>
        </p:spPr>
        <p:txBody>
          <a:bodyPr wrap="square" rtlCol="0">
            <a:spAutoFit/>
          </a:bodyPr>
          <a:lstStyle/>
          <a:p>
            <a:r>
              <a:rPr lang="en-US" sz="2000" dirty="0">
                <a:solidFill>
                  <a:srgbClr val="FFC000"/>
                </a:solidFill>
              </a:rPr>
              <a:t>Key points:</a:t>
            </a:r>
          </a:p>
          <a:p>
            <a:pPr marL="285750" indent="-285750">
              <a:buFont typeface="Wingdings" panose="05000000000000000000" pitchFamily="2" charset="2"/>
              <a:buChar char="Ø"/>
            </a:pPr>
            <a:r>
              <a:rPr lang="en-US" dirty="0">
                <a:solidFill>
                  <a:schemeClr val="bg1"/>
                </a:solidFill>
              </a:rPr>
              <a:t>Regression and classification problems are mainly solved here.</a:t>
            </a:r>
          </a:p>
          <a:p>
            <a:pPr marL="285750" indent="-285750">
              <a:buFont typeface="Wingdings" panose="05000000000000000000" pitchFamily="2" charset="2"/>
              <a:buChar char="Ø"/>
            </a:pPr>
            <a:r>
              <a:rPr lang="en-US" dirty="0">
                <a:solidFill>
                  <a:schemeClr val="bg1"/>
                </a:solidFill>
              </a:rPr>
              <a:t>Labelled data is used for training here.</a:t>
            </a:r>
          </a:p>
          <a:p>
            <a:pPr marL="285750" indent="-285750">
              <a:buFont typeface="Wingdings" panose="05000000000000000000" pitchFamily="2" charset="2"/>
              <a:buChar char="Ø"/>
            </a:pPr>
            <a:r>
              <a:rPr lang="en-US" dirty="0">
                <a:solidFill>
                  <a:schemeClr val="bg1"/>
                </a:solidFill>
              </a:rPr>
              <a:t>Popular Algorithms: Linear Regression, Support Vector Machines (SVM), Neural Networks, Decision Trees, Naive Bayes, Nearest Neighbor.</a:t>
            </a:r>
          </a:p>
          <a:p>
            <a:pPr marL="285750" indent="-285750">
              <a:buFont typeface="Wingdings" panose="05000000000000000000" pitchFamily="2" charset="2"/>
              <a:buChar char="Ø"/>
            </a:pPr>
            <a:r>
              <a:rPr lang="en-US" dirty="0">
                <a:solidFill>
                  <a:schemeClr val="bg1"/>
                </a:solidFill>
              </a:rPr>
              <a:t>It is mainly used in Predicting Modelling.</a:t>
            </a:r>
            <a:endParaRPr lang="en-IN" dirty="0">
              <a:solidFill>
                <a:schemeClr val="bg1"/>
              </a:solidFill>
            </a:endParaRPr>
          </a:p>
        </p:txBody>
      </p:sp>
      <p:sp>
        <p:nvSpPr>
          <p:cNvPr id="12" name="Rectangle 11"/>
          <p:cNvSpPr/>
          <p:nvPr/>
        </p:nvSpPr>
        <p:spPr>
          <a:xfrm>
            <a:off x="7035800" y="2679700"/>
            <a:ext cx="5003800" cy="40894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0016858"/>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203200" y="181957"/>
            <a:ext cx="8407400" cy="6771084"/>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rgbClr val="FFFF00"/>
                </a:solidFill>
              </a:rPr>
              <a:t>Regression: </a:t>
            </a:r>
          </a:p>
          <a:p>
            <a:pPr lvl="1"/>
            <a:r>
              <a:rPr lang="en-US" dirty="0">
                <a:solidFill>
                  <a:schemeClr val="bg1"/>
                </a:solidFill>
              </a:rPr>
              <a:t>This is a type of problem where we need to predict the continuous-response value (ex : above we predict number which can vary from -infinity to +infinity).</a:t>
            </a:r>
          </a:p>
          <a:p>
            <a:pPr lvl="1"/>
            <a:r>
              <a:rPr lang="en-US" dirty="0">
                <a:solidFill>
                  <a:srgbClr val="FFC000"/>
                </a:solidFill>
              </a:rPr>
              <a:t>Some examples are :</a:t>
            </a:r>
          </a:p>
          <a:p>
            <a:pPr marL="742950" lvl="1" indent="-285750">
              <a:buFont typeface="Wingdings" panose="05000000000000000000" pitchFamily="2" charset="2"/>
              <a:buChar char="Ø"/>
            </a:pPr>
            <a:r>
              <a:rPr lang="en-US" dirty="0">
                <a:solidFill>
                  <a:schemeClr val="bg1"/>
                </a:solidFill>
              </a:rPr>
              <a:t>what is the price of house in a specific city?</a:t>
            </a:r>
          </a:p>
          <a:p>
            <a:pPr marL="742950" lvl="1" indent="-285750">
              <a:buFont typeface="Wingdings" panose="05000000000000000000" pitchFamily="2" charset="2"/>
              <a:buChar char="Ø"/>
            </a:pPr>
            <a:r>
              <a:rPr lang="en-US" dirty="0">
                <a:solidFill>
                  <a:schemeClr val="bg1"/>
                </a:solidFill>
              </a:rPr>
              <a:t>what is the value of the stock?</a:t>
            </a:r>
          </a:p>
          <a:p>
            <a:pPr marL="742950" lvl="1" indent="-285750">
              <a:buFont typeface="Wingdings" panose="05000000000000000000" pitchFamily="2" charset="2"/>
              <a:buChar char="Ø"/>
            </a:pPr>
            <a:r>
              <a:rPr lang="en-US" dirty="0">
                <a:solidFill>
                  <a:schemeClr val="bg1"/>
                </a:solidFill>
              </a:rPr>
              <a:t>how many total runs can be on board in a cricket game?</a:t>
            </a:r>
          </a:p>
          <a:p>
            <a:pPr marL="742950" lvl="1" indent="-285750">
              <a:buFont typeface="Wingdings" panose="05000000000000000000" pitchFamily="2" charset="2"/>
              <a:buChar char="Ø"/>
            </a:pPr>
            <a:r>
              <a:rPr lang="en-US" dirty="0">
                <a:solidFill>
                  <a:schemeClr val="bg1"/>
                </a:solidFill>
              </a:rPr>
              <a:t>etc… there are tons of things we can predict if we wish.</a:t>
            </a:r>
          </a:p>
          <a:p>
            <a:pPr lvl="1"/>
            <a:endParaRPr lang="en-US" dirty="0">
              <a:solidFill>
                <a:schemeClr val="bg1"/>
              </a:solidFill>
            </a:endParaRPr>
          </a:p>
          <a:p>
            <a:pPr marL="457200" indent="-457200">
              <a:buFont typeface="Wingdings" panose="05000000000000000000" pitchFamily="2" charset="2"/>
              <a:buChar char="Ø"/>
            </a:pPr>
            <a:r>
              <a:rPr lang="en-US" sz="2800" dirty="0">
                <a:solidFill>
                  <a:srgbClr val="FFFF00"/>
                </a:solidFill>
              </a:rPr>
              <a:t>Classification:</a:t>
            </a:r>
          </a:p>
          <a:p>
            <a:pPr lvl="1"/>
            <a:r>
              <a:rPr lang="en-US" dirty="0">
                <a:solidFill>
                  <a:schemeClr val="bg1"/>
                </a:solidFill>
              </a:rPr>
              <a:t> This is a type of problem where we predict the categorical response value where the data can be separated into specific “classes” (ex: we predict one of the values in a set of values).</a:t>
            </a:r>
          </a:p>
          <a:p>
            <a:pPr lvl="1"/>
            <a:r>
              <a:rPr lang="en-US" dirty="0">
                <a:solidFill>
                  <a:srgbClr val="FFC000"/>
                </a:solidFill>
              </a:rPr>
              <a:t>Some examples are :</a:t>
            </a:r>
          </a:p>
          <a:p>
            <a:pPr marL="742950" lvl="1" indent="-285750">
              <a:buFont typeface="Wingdings" panose="05000000000000000000" pitchFamily="2" charset="2"/>
              <a:buChar char="Ø"/>
            </a:pPr>
            <a:r>
              <a:rPr lang="en-US" dirty="0">
                <a:solidFill>
                  <a:schemeClr val="bg1"/>
                </a:solidFill>
              </a:rPr>
              <a:t>this mail is spam or not?</a:t>
            </a:r>
          </a:p>
          <a:p>
            <a:pPr marL="742950" lvl="1" indent="-285750">
              <a:buFont typeface="Wingdings" panose="05000000000000000000" pitchFamily="2" charset="2"/>
              <a:buChar char="Ø"/>
            </a:pPr>
            <a:r>
              <a:rPr lang="en-US" dirty="0">
                <a:solidFill>
                  <a:schemeClr val="bg1"/>
                </a:solidFill>
              </a:rPr>
              <a:t>will it rain today or not?</a:t>
            </a:r>
          </a:p>
          <a:p>
            <a:pPr marL="742950" lvl="1" indent="-285750">
              <a:buFont typeface="Wingdings" panose="05000000000000000000" pitchFamily="2" charset="2"/>
              <a:buChar char="Ø"/>
            </a:pPr>
            <a:r>
              <a:rPr lang="en-US" dirty="0">
                <a:solidFill>
                  <a:schemeClr val="bg1"/>
                </a:solidFill>
              </a:rPr>
              <a:t>is this picture a cat or not?</a:t>
            </a:r>
          </a:p>
          <a:p>
            <a:pPr marL="742950" lvl="1" indent="-285750">
              <a:buFont typeface="Wingdings" panose="05000000000000000000" pitchFamily="2" charset="2"/>
              <a:buChar char="Ø"/>
            </a:pPr>
            <a:r>
              <a:rPr lang="en-US" dirty="0">
                <a:solidFill>
                  <a:schemeClr val="bg1"/>
                </a:solidFill>
              </a:rPr>
              <a:t>Basically ‘Yes/No’ type questions called binary classification.</a:t>
            </a:r>
          </a:p>
          <a:p>
            <a:pPr marL="742950" lvl="1" indent="-285750">
              <a:buFont typeface="Wingdings" panose="05000000000000000000" pitchFamily="2" charset="2"/>
              <a:buChar char="Ø"/>
            </a:pPr>
            <a:r>
              <a:rPr lang="en-US" dirty="0">
                <a:solidFill>
                  <a:schemeClr val="bg1"/>
                </a:solidFill>
              </a:rPr>
              <a:t>Other examples are :</a:t>
            </a:r>
          </a:p>
          <a:p>
            <a:pPr marL="742950" lvl="1" indent="-285750">
              <a:buFont typeface="Wingdings" panose="05000000000000000000" pitchFamily="2" charset="2"/>
              <a:buChar char="Ø"/>
            </a:pPr>
            <a:r>
              <a:rPr lang="en-US" dirty="0">
                <a:solidFill>
                  <a:schemeClr val="bg1"/>
                </a:solidFill>
              </a:rPr>
              <a:t>this mail is spam or important or promotion?</a:t>
            </a:r>
          </a:p>
          <a:p>
            <a:pPr marL="742950" lvl="1" indent="-285750">
              <a:buFont typeface="Wingdings" panose="05000000000000000000" pitchFamily="2" charset="2"/>
              <a:buChar char="Ø"/>
            </a:pPr>
            <a:r>
              <a:rPr lang="en-US" dirty="0">
                <a:solidFill>
                  <a:schemeClr val="bg1"/>
                </a:solidFill>
              </a:rPr>
              <a:t>is this picture a cat or a dog or a tiger?</a:t>
            </a:r>
          </a:p>
          <a:p>
            <a:pPr marL="742950" lvl="1" indent="-285750">
              <a:buFont typeface="Wingdings" panose="05000000000000000000" pitchFamily="2" charset="2"/>
              <a:buChar char="Ø"/>
            </a:pPr>
            <a:r>
              <a:rPr lang="en-US" dirty="0">
                <a:solidFill>
                  <a:schemeClr val="bg1"/>
                </a:solidFill>
              </a:rPr>
              <a:t>This type is called multi-class classification.</a:t>
            </a:r>
            <a:endParaRPr lang="en-IN" dirty="0">
              <a:solidFill>
                <a:schemeClr val="bg1"/>
              </a:solidFill>
            </a:endParaRPr>
          </a:p>
        </p:txBody>
      </p:sp>
      <p:sp>
        <p:nvSpPr>
          <p:cNvPr id="4" name="Rectangle 3"/>
          <p:cNvSpPr/>
          <p:nvPr/>
        </p:nvSpPr>
        <p:spPr>
          <a:xfrm>
            <a:off x="8166100" y="292100"/>
            <a:ext cx="3657600" cy="29972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8166100" y="3848100"/>
            <a:ext cx="3657600" cy="30099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90903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054100" y="801250"/>
            <a:ext cx="7175500" cy="2246769"/>
          </a:xfrm>
          <a:prstGeom prst="rect">
            <a:avLst/>
          </a:prstGeom>
          <a:noFill/>
        </p:spPr>
        <p:txBody>
          <a:bodyPr wrap="square" rtlCol="0">
            <a:spAutoFit/>
          </a:bodyPr>
          <a:lstStyle/>
          <a:p>
            <a:r>
              <a:rPr lang="en-US" sz="2000" dirty="0">
                <a:solidFill>
                  <a:schemeClr val="bg1"/>
                </a:solidFill>
              </a:rPr>
              <a:t>algorithms are used when the information used to train is neither classified nor labeled. Unsupervised learning studies how systems can infer a function to describe a hidden structure from unlabeled data. The system doesn’t figure out the right output, but it explores the data and can draw inferences from datasets to describe hidden structures from unlabeled data.</a:t>
            </a:r>
            <a:endParaRPr lang="en-IN" sz="2000" dirty="0">
              <a:solidFill>
                <a:schemeClr val="bg1"/>
              </a:solidFill>
            </a:endParaRPr>
          </a:p>
        </p:txBody>
      </p:sp>
      <p:sp>
        <p:nvSpPr>
          <p:cNvPr id="6" name="TextBox 5"/>
          <p:cNvSpPr txBox="1"/>
          <p:nvPr/>
        </p:nvSpPr>
        <p:spPr>
          <a:xfrm>
            <a:off x="393700" y="127000"/>
            <a:ext cx="6553200"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rgbClr val="FFFF00"/>
                </a:solidFill>
              </a:rPr>
              <a:t>unsupervised machine learning</a:t>
            </a:r>
            <a:endParaRPr lang="en-IN" sz="3200" dirty="0">
              <a:solidFill>
                <a:srgbClr val="FFFF00"/>
              </a:solidFill>
            </a:endParaRPr>
          </a:p>
        </p:txBody>
      </p:sp>
      <p:sp>
        <p:nvSpPr>
          <p:cNvPr id="8" name="TextBox 7"/>
          <p:cNvSpPr txBox="1"/>
          <p:nvPr/>
        </p:nvSpPr>
        <p:spPr>
          <a:xfrm>
            <a:off x="1168400" y="3454400"/>
            <a:ext cx="6908800" cy="2185214"/>
          </a:xfrm>
          <a:prstGeom prst="rect">
            <a:avLst/>
          </a:prstGeom>
          <a:noFill/>
        </p:spPr>
        <p:txBody>
          <a:bodyPr wrap="square" rtlCol="0">
            <a:spAutoFit/>
          </a:bodyPr>
          <a:lstStyle/>
          <a:p>
            <a:r>
              <a:rPr lang="en-US" sz="2800" dirty="0">
                <a:solidFill>
                  <a:srgbClr val="FFC000"/>
                </a:solidFill>
              </a:rPr>
              <a:t>Key points:</a:t>
            </a:r>
          </a:p>
          <a:p>
            <a:pPr marL="285750" indent="-285750">
              <a:buFont typeface="Wingdings" panose="05000000000000000000" pitchFamily="2" charset="2"/>
              <a:buChar char="Ø"/>
            </a:pPr>
            <a:r>
              <a:rPr lang="en-US" dirty="0">
                <a:solidFill>
                  <a:schemeClr val="bg1"/>
                </a:solidFill>
              </a:rPr>
              <a:t>It is used for Clustering problems(grouping), Anomaly Detection (in banks for unusual transactions) where there is a need for finding relationships among the data given.</a:t>
            </a:r>
          </a:p>
          <a:p>
            <a:pPr marL="285750" indent="-285750">
              <a:buFont typeface="Wingdings" panose="05000000000000000000" pitchFamily="2" charset="2"/>
              <a:buChar char="Ø"/>
            </a:pPr>
            <a:r>
              <a:rPr lang="en-US" dirty="0">
                <a:solidFill>
                  <a:schemeClr val="bg1"/>
                </a:solidFill>
              </a:rPr>
              <a:t>Unlabeled data is used in unsupervised learning.</a:t>
            </a:r>
          </a:p>
          <a:p>
            <a:pPr marL="285750" indent="-285750">
              <a:buFont typeface="Wingdings" panose="05000000000000000000" pitchFamily="2" charset="2"/>
              <a:buChar char="Ø"/>
            </a:pPr>
            <a:r>
              <a:rPr lang="en-US" dirty="0">
                <a:solidFill>
                  <a:schemeClr val="bg1"/>
                </a:solidFill>
              </a:rPr>
              <a:t>Popular Algorithms: k-means clustering, Association rule.</a:t>
            </a:r>
          </a:p>
          <a:p>
            <a:pPr marL="285750" indent="-285750">
              <a:buFont typeface="Wingdings" panose="05000000000000000000" pitchFamily="2" charset="2"/>
              <a:buChar char="Ø"/>
            </a:pPr>
            <a:r>
              <a:rPr lang="en-US" dirty="0">
                <a:solidFill>
                  <a:schemeClr val="bg1"/>
                </a:solidFill>
              </a:rPr>
              <a:t>It is mainly used in Descriptive Modelling</a:t>
            </a:r>
            <a:r>
              <a:rPr lang="en-US" dirty="0"/>
              <a:t>.</a:t>
            </a:r>
            <a:endParaRPr lang="en-IN" dirty="0"/>
          </a:p>
        </p:txBody>
      </p:sp>
      <p:sp>
        <p:nvSpPr>
          <p:cNvPr id="9" name="Rectangle 8"/>
          <p:cNvSpPr/>
          <p:nvPr/>
        </p:nvSpPr>
        <p:spPr>
          <a:xfrm>
            <a:off x="7924800" y="3454400"/>
            <a:ext cx="4076700" cy="31115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787587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270000" y="850900"/>
            <a:ext cx="10007600" cy="2123658"/>
          </a:xfrm>
          <a:prstGeom prst="rect">
            <a:avLst/>
          </a:prstGeom>
          <a:noFill/>
        </p:spPr>
        <p:txBody>
          <a:bodyPr wrap="square" rtlCol="0">
            <a:spAutoFit/>
          </a:bodyPr>
          <a:lstStyle/>
          <a:p>
            <a:r>
              <a:rPr lang="en-US" dirty="0">
                <a:solidFill>
                  <a:schemeClr val="bg1"/>
                </a:solidFill>
              </a:rPr>
              <a:t>This is a type of problem where we group similar things together.</a:t>
            </a:r>
          </a:p>
          <a:p>
            <a:r>
              <a:rPr lang="en-US" dirty="0">
                <a:solidFill>
                  <a:schemeClr val="bg1"/>
                </a:solidFill>
              </a:rPr>
              <a:t>Bit similar to multi class classification but here we don’t provide the labels, the system understands from data itself and cluster the data.</a:t>
            </a:r>
          </a:p>
          <a:p>
            <a:r>
              <a:rPr lang="en-US" sz="2400" dirty="0">
                <a:solidFill>
                  <a:srgbClr val="FFC000"/>
                </a:solidFill>
              </a:rPr>
              <a:t>Some examples are :</a:t>
            </a:r>
          </a:p>
          <a:p>
            <a:pPr marL="285750" indent="-285750">
              <a:buFont typeface="Wingdings" panose="05000000000000000000" pitchFamily="2" charset="2"/>
              <a:buChar char="Ø"/>
            </a:pPr>
            <a:r>
              <a:rPr lang="en-US" dirty="0">
                <a:solidFill>
                  <a:schemeClr val="bg1"/>
                </a:solidFill>
              </a:rPr>
              <a:t>given news </a:t>
            </a:r>
            <a:r>
              <a:rPr lang="en-US" dirty="0" err="1">
                <a:solidFill>
                  <a:schemeClr val="bg1"/>
                </a:solidFill>
              </a:rPr>
              <a:t>articles,clustre</a:t>
            </a:r>
            <a:r>
              <a:rPr lang="en-US" dirty="0">
                <a:solidFill>
                  <a:schemeClr val="bg1"/>
                </a:solidFill>
              </a:rPr>
              <a:t> into different types of news</a:t>
            </a:r>
          </a:p>
          <a:p>
            <a:pPr marL="285750" indent="-285750">
              <a:buFont typeface="Wingdings" panose="05000000000000000000" pitchFamily="2" charset="2"/>
              <a:buChar char="Ø"/>
            </a:pPr>
            <a:r>
              <a:rPr lang="en-US" dirty="0">
                <a:solidFill>
                  <a:schemeClr val="bg1"/>
                </a:solidFill>
              </a:rPr>
              <a:t>given a set of tweets ,cluster based on content of tweet</a:t>
            </a:r>
          </a:p>
          <a:p>
            <a:pPr marL="285750" indent="-285750">
              <a:buFont typeface="Wingdings" panose="05000000000000000000" pitchFamily="2" charset="2"/>
              <a:buChar char="Ø"/>
            </a:pPr>
            <a:r>
              <a:rPr lang="en-US" dirty="0">
                <a:solidFill>
                  <a:schemeClr val="bg1"/>
                </a:solidFill>
              </a:rPr>
              <a:t>given a set of images, cluster them into different objects</a:t>
            </a:r>
          </a:p>
        </p:txBody>
      </p:sp>
      <p:sp>
        <p:nvSpPr>
          <p:cNvPr id="6" name="TextBox 5"/>
          <p:cNvSpPr txBox="1"/>
          <p:nvPr/>
        </p:nvSpPr>
        <p:spPr>
          <a:xfrm>
            <a:off x="419100" y="228600"/>
            <a:ext cx="3810000" cy="584775"/>
          </a:xfrm>
          <a:prstGeom prst="rect">
            <a:avLst/>
          </a:prstGeom>
          <a:noFill/>
        </p:spPr>
        <p:txBody>
          <a:bodyPr wrap="square" rtlCol="0">
            <a:spAutoFit/>
          </a:bodyPr>
          <a:lstStyle/>
          <a:p>
            <a:pPr marL="457200" indent="-457200">
              <a:buFont typeface="Wingdings" panose="05000000000000000000" pitchFamily="2" charset="2"/>
              <a:buChar char="Ø"/>
            </a:pPr>
            <a:r>
              <a:rPr lang="en-IN" sz="3200" dirty="0">
                <a:solidFill>
                  <a:srgbClr val="FFFF00"/>
                </a:solidFill>
              </a:rPr>
              <a:t>Clustering: </a:t>
            </a:r>
          </a:p>
        </p:txBody>
      </p:sp>
      <p:sp>
        <p:nvSpPr>
          <p:cNvPr id="7" name="Rectangle 6"/>
          <p:cNvSpPr/>
          <p:nvPr/>
        </p:nvSpPr>
        <p:spPr>
          <a:xfrm>
            <a:off x="1879600" y="3175000"/>
            <a:ext cx="4318000" cy="34036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845300" y="3175000"/>
            <a:ext cx="4292600" cy="34036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4882561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320800" y="864175"/>
            <a:ext cx="10287000" cy="1323439"/>
          </a:xfrm>
          <a:prstGeom prst="rect">
            <a:avLst/>
          </a:prstGeom>
          <a:noFill/>
        </p:spPr>
        <p:txBody>
          <a:bodyPr wrap="square" rtlCol="0">
            <a:spAutoFit/>
          </a:bodyPr>
          <a:lstStyle/>
          <a:p>
            <a:r>
              <a:rPr lang="en-US" sz="2000" dirty="0">
                <a:solidFill>
                  <a:schemeClr val="bg1"/>
                </a:solidFill>
              </a:rPr>
              <a:t>The machine is exposed to an environment where it gets trained by trial and error method, here it is trained to make a much specific decision. The machine learns from past experience and tries to capture the best possible knowledge to make accurate decisions based on the feedback received.</a:t>
            </a:r>
            <a:endParaRPr lang="en-IN" sz="2000" dirty="0">
              <a:solidFill>
                <a:schemeClr val="bg1"/>
              </a:solidFill>
            </a:endParaRPr>
          </a:p>
        </p:txBody>
      </p:sp>
      <p:sp>
        <p:nvSpPr>
          <p:cNvPr id="8" name="TextBox 7"/>
          <p:cNvSpPr txBox="1"/>
          <p:nvPr/>
        </p:nvSpPr>
        <p:spPr>
          <a:xfrm>
            <a:off x="406400" y="279400"/>
            <a:ext cx="6400800" cy="584775"/>
          </a:xfrm>
          <a:prstGeom prst="rect">
            <a:avLst/>
          </a:prstGeom>
          <a:noFill/>
        </p:spPr>
        <p:txBody>
          <a:bodyPr wrap="square" rtlCol="0">
            <a:spAutoFit/>
          </a:bodyPr>
          <a:lstStyle/>
          <a:p>
            <a:pPr marL="457200" indent="-457200">
              <a:buFont typeface="Wingdings" panose="05000000000000000000" pitchFamily="2" charset="2"/>
              <a:buChar char="Ø"/>
            </a:pPr>
            <a:r>
              <a:rPr lang="en-IN" sz="3200" dirty="0">
                <a:solidFill>
                  <a:srgbClr val="FFFF00"/>
                </a:solidFill>
              </a:rPr>
              <a:t>Reinforced Machine Learning: </a:t>
            </a:r>
          </a:p>
        </p:txBody>
      </p:sp>
      <p:sp>
        <p:nvSpPr>
          <p:cNvPr id="9" name="TextBox 8"/>
          <p:cNvSpPr txBox="1"/>
          <p:nvPr/>
        </p:nvSpPr>
        <p:spPr>
          <a:xfrm>
            <a:off x="1320800" y="2772389"/>
            <a:ext cx="5816600" cy="2739211"/>
          </a:xfrm>
          <a:prstGeom prst="rect">
            <a:avLst/>
          </a:prstGeom>
          <a:noFill/>
        </p:spPr>
        <p:txBody>
          <a:bodyPr wrap="square" rtlCol="0">
            <a:spAutoFit/>
          </a:bodyPr>
          <a:lstStyle/>
          <a:p>
            <a:r>
              <a:rPr lang="en-US" sz="3200" dirty="0">
                <a:solidFill>
                  <a:srgbClr val="FFC000"/>
                </a:solidFill>
              </a:rPr>
              <a:t>Key points:</a:t>
            </a:r>
          </a:p>
          <a:p>
            <a:pPr marL="342900" indent="-342900">
              <a:buFont typeface="Wingdings" panose="05000000000000000000" pitchFamily="2" charset="2"/>
              <a:buChar char="Ø"/>
            </a:pPr>
            <a:r>
              <a:rPr lang="en-US" sz="2000" dirty="0">
                <a:solidFill>
                  <a:schemeClr val="bg1"/>
                </a:solidFill>
              </a:rPr>
              <a:t>Basic reinforcement is modelled as Markov Decision Process</a:t>
            </a:r>
          </a:p>
          <a:p>
            <a:pPr marL="342900" indent="-342900">
              <a:buFont typeface="Wingdings" panose="05000000000000000000" pitchFamily="2" charset="2"/>
              <a:buChar char="Ø"/>
            </a:pPr>
            <a:r>
              <a:rPr lang="en-US" sz="2000" dirty="0">
                <a:solidFill>
                  <a:schemeClr val="bg1"/>
                </a:solidFill>
              </a:rPr>
              <a:t>The most popular algorithms used here is Q-Learning, Deep Adversarial Networks.</a:t>
            </a:r>
          </a:p>
          <a:p>
            <a:pPr marL="342900" indent="-342900">
              <a:buFont typeface="Wingdings" panose="05000000000000000000" pitchFamily="2" charset="2"/>
              <a:buChar char="Ø"/>
            </a:pPr>
            <a:r>
              <a:rPr lang="en-US" sz="2000" dirty="0">
                <a:solidFill>
                  <a:schemeClr val="bg1"/>
                </a:solidFill>
              </a:rPr>
              <a:t>Its practical applications include computer playing board games such as chess and GO, Self-driving cars also use this learning.</a:t>
            </a:r>
          </a:p>
        </p:txBody>
      </p:sp>
      <p:sp>
        <p:nvSpPr>
          <p:cNvPr id="10" name="Rectangle 9"/>
          <p:cNvSpPr/>
          <p:nvPr/>
        </p:nvSpPr>
        <p:spPr>
          <a:xfrm>
            <a:off x="6934200" y="3810000"/>
            <a:ext cx="5016500" cy="27432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99602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Have You Ever Wondered ?</a:t>
            </a:r>
          </a:p>
        </p:txBody>
      </p:sp>
      <p:sp>
        <p:nvSpPr>
          <p:cNvPr id="3" name="Content Placeholder 2"/>
          <p:cNvSpPr>
            <a:spLocks noGrp="1"/>
          </p:cNvSpPr>
          <p:nvPr>
            <p:ph idx="1"/>
          </p:nvPr>
        </p:nvSpPr>
        <p:spPr/>
        <p:txBody>
          <a:bodyPr/>
          <a:lstStyle/>
          <a:p>
            <a:r>
              <a:rPr lang="en-IN" dirty="0"/>
              <a:t>How Google classifies yours mails as Spam/Non-Spam?</a:t>
            </a:r>
          </a:p>
        </p:txBody>
      </p:sp>
      <p:sp>
        <p:nvSpPr>
          <p:cNvPr id="4" name="Rectangle 3"/>
          <p:cNvSpPr/>
          <p:nvPr/>
        </p:nvSpPr>
        <p:spPr>
          <a:xfrm>
            <a:off x="1054100" y="2730500"/>
            <a:ext cx="6172200" cy="37211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370389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0" y="-5417"/>
            <a:ext cx="8737600" cy="6863417"/>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rgbClr val="FFFF00"/>
                </a:solidFill>
              </a:rPr>
              <a:t>What are Neural Networks?</a:t>
            </a:r>
          </a:p>
          <a:p>
            <a:endParaRPr lang="en-US" dirty="0">
              <a:solidFill>
                <a:schemeClr val="bg1"/>
              </a:solidFill>
            </a:endParaRPr>
          </a:p>
          <a:p>
            <a:pPr lvl="2"/>
            <a:r>
              <a:rPr lang="en-US" dirty="0">
                <a:solidFill>
                  <a:schemeClr val="bg1"/>
                </a:solidFill>
              </a:rPr>
              <a:t>Neural Networks are a class of models within the general machine learning literature. Neural networks are a specific set of algorithms that have revolutionized machine learning. They are inspired by biological neural networks and the current so-called deep neural networks have proven to work quite well. Neural Networks are themselves general function approximations, which is why they can be applied to almost any machine learning problem about learning a complex mapping from the input to the output space.</a:t>
            </a:r>
          </a:p>
          <a:p>
            <a:pPr lvl="2"/>
            <a:endParaRPr lang="en-US" dirty="0">
              <a:solidFill>
                <a:schemeClr val="bg1"/>
              </a:solidFill>
            </a:endParaRPr>
          </a:p>
          <a:p>
            <a:pPr marL="742950" lvl="1" indent="-285750">
              <a:buFont typeface="Wingdings" panose="05000000000000000000" pitchFamily="2" charset="2"/>
              <a:buChar char="Ø"/>
            </a:pPr>
            <a:r>
              <a:rPr lang="en-US" sz="2400" dirty="0">
                <a:solidFill>
                  <a:srgbClr val="FFC000"/>
                </a:solidFill>
              </a:rPr>
              <a:t>Here are the three reasons you should study neural computation:</a:t>
            </a:r>
          </a:p>
          <a:p>
            <a:pPr lvl="1"/>
            <a:endParaRPr lang="en-US" dirty="0">
              <a:solidFill>
                <a:schemeClr val="bg1"/>
              </a:solidFill>
            </a:endParaRPr>
          </a:p>
          <a:p>
            <a:pPr marL="1200150" lvl="2" indent="-285750">
              <a:buFont typeface="Wingdings" panose="05000000000000000000" pitchFamily="2" charset="2"/>
              <a:buChar char="Ø"/>
            </a:pPr>
            <a:r>
              <a:rPr lang="en-US" dirty="0">
                <a:solidFill>
                  <a:schemeClr val="bg1"/>
                </a:solidFill>
              </a:rPr>
              <a:t>To understand how the brain actually works: it’s very big and very complicated and made of stuff that dies when you poke it, so we need to use computer simulations.</a:t>
            </a:r>
          </a:p>
          <a:p>
            <a:pPr marL="1200150" lvl="2" indent="-285750">
              <a:buFont typeface="Wingdings" panose="05000000000000000000" pitchFamily="2" charset="2"/>
              <a:buChar char="Ø"/>
            </a:pPr>
            <a:r>
              <a:rPr lang="en-US" dirty="0">
                <a:solidFill>
                  <a:schemeClr val="bg1"/>
                </a:solidFill>
              </a:rPr>
              <a:t>To understand a style of parallel computation inspired by neurons and their adaptive connections: it’s a very different style from sequential computation.</a:t>
            </a:r>
          </a:p>
          <a:p>
            <a:pPr marL="1200150" lvl="2" indent="-285750">
              <a:buFont typeface="Wingdings" panose="05000000000000000000" pitchFamily="2" charset="2"/>
              <a:buChar char="Ø"/>
            </a:pPr>
            <a:r>
              <a:rPr lang="en-US" dirty="0">
                <a:solidFill>
                  <a:schemeClr val="bg1"/>
                </a:solidFill>
              </a:rPr>
              <a:t>To solve practical problems by using novel learning algorithms inspired by the brain: learning algorithms can be very useful even if they are not how the brain actually works.</a:t>
            </a:r>
            <a:endParaRPr lang="en-IN" dirty="0">
              <a:solidFill>
                <a:schemeClr val="bg1"/>
              </a:solidFill>
            </a:endParaRPr>
          </a:p>
        </p:txBody>
      </p:sp>
      <p:sp>
        <p:nvSpPr>
          <p:cNvPr id="6" name="Rectangle 5"/>
          <p:cNvSpPr/>
          <p:nvPr/>
        </p:nvSpPr>
        <p:spPr>
          <a:xfrm>
            <a:off x="8737600" y="127000"/>
            <a:ext cx="3365500" cy="1905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8737600" y="2298700"/>
            <a:ext cx="3352800" cy="18669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8750300" y="4432300"/>
            <a:ext cx="3352800" cy="1866900"/>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202006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5384800" y="6108700"/>
            <a:ext cx="1917700" cy="5715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8721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0" y="0"/>
            <a:ext cx="12192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IN" dirty="0"/>
          </a:p>
        </p:txBody>
      </p:sp>
      <p:sp>
        <p:nvSpPr>
          <p:cNvPr id="8" name="Rectangle 7"/>
          <p:cNvSpPr/>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12700" y="0"/>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0" y="-2"/>
            <a:ext cx="12192000" cy="6858001"/>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32897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685800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245429" y="2704011"/>
            <a:ext cx="3631474" cy="1528355"/>
          </a:xfrm>
          <a:prstGeom prst="rect">
            <a:avLst/>
          </a:prstGeom>
          <a:solidFill>
            <a:srgbClr val="45F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4232366" y="2704011"/>
            <a:ext cx="3644537" cy="1569660"/>
          </a:xfrm>
          <a:prstGeom prst="rect">
            <a:avLst/>
          </a:prstGeom>
          <a:noFill/>
        </p:spPr>
        <p:txBody>
          <a:bodyPr wrap="square" rtlCol="0">
            <a:spAutoFit/>
          </a:bodyPr>
          <a:lstStyle/>
          <a:p>
            <a:r>
              <a:rPr lang="en-IN" sz="3200" dirty="0">
                <a:solidFill>
                  <a:srgbClr val="C00000"/>
                </a:solidFill>
                <a:latin typeface="Constantia" panose="02030602050306030303" pitchFamily="18" charset="0"/>
              </a:rPr>
              <a:t>	 Applications </a:t>
            </a:r>
          </a:p>
          <a:p>
            <a:r>
              <a:rPr lang="en-IN" sz="3200" dirty="0">
                <a:solidFill>
                  <a:srgbClr val="C00000"/>
                </a:solidFill>
                <a:latin typeface="Constantia" panose="02030602050306030303" pitchFamily="18" charset="0"/>
              </a:rPr>
              <a:t>			 of </a:t>
            </a:r>
          </a:p>
          <a:p>
            <a:r>
              <a:rPr lang="en-IN" sz="3200" dirty="0">
                <a:solidFill>
                  <a:srgbClr val="C00000"/>
                </a:solidFill>
                <a:latin typeface="Constantia" panose="02030602050306030303" pitchFamily="18" charset="0"/>
              </a:rPr>
              <a:t> Machine Learning</a:t>
            </a:r>
          </a:p>
        </p:txBody>
      </p:sp>
    </p:spTree>
    <p:extLst>
      <p:ext uri="{BB962C8B-B14F-4D97-AF65-F5344CB8AC3E}">
        <p14:creationId xmlns:p14="http://schemas.microsoft.com/office/powerpoint/2010/main" val="96934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Rectangle 3"/>
          <p:cNvSpPr/>
          <p:nvPr/>
        </p:nvSpPr>
        <p:spPr>
          <a:xfrm>
            <a:off x="0" y="0"/>
            <a:ext cx="12192000" cy="685800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15900" y="2857500"/>
            <a:ext cx="11658600" cy="38354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30876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419100" y="165100"/>
            <a:ext cx="11938000" cy="1415772"/>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rgbClr val="FFFF00"/>
                </a:solidFill>
              </a:rPr>
              <a:t>Traffic Alerts (Maps)</a:t>
            </a:r>
          </a:p>
          <a:p>
            <a:pPr lvl="2"/>
            <a:r>
              <a:rPr lang="en-US" dirty="0">
                <a:solidFill>
                  <a:schemeClr val="bg1"/>
                </a:solidFill>
              </a:rPr>
              <a:t>Now, Google Maps is probably THE app we use whenever we go out and require assistance in directions and traffic.  The other day I was traveling to another city and took the expressway and Maps suggested: “Despite the Heavy Traffic, you are on the fastest route“.  But, How does it know that?</a:t>
            </a:r>
            <a:endParaRPr lang="en-IN" dirty="0">
              <a:solidFill>
                <a:schemeClr val="bg1"/>
              </a:solidFill>
            </a:endParaRPr>
          </a:p>
        </p:txBody>
      </p:sp>
      <p:sp>
        <p:nvSpPr>
          <p:cNvPr id="6" name="Rectangle 5"/>
          <p:cNvSpPr/>
          <p:nvPr/>
        </p:nvSpPr>
        <p:spPr>
          <a:xfrm>
            <a:off x="5683250" y="1425297"/>
            <a:ext cx="3543300" cy="21336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419100" y="3175278"/>
            <a:ext cx="10871200" cy="1415772"/>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rgbClr val="FFFF00"/>
                </a:solidFill>
              </a:rPr>
              <a:t>Products Recommendations</a:t>
            </a:r>
          </a:p>
          <a:p>
            <a:pPr lvl="2"/>
            <a:r>
              <a:rPr lang="en-US" dirty="0">
                <a:solidFill>
                  <a:schemeClr val="bg1"/>
                </a:solidFill>
              </a:rPr>
              <a:t>Suppose you check an item on Amazon, but you do not buy it then and there. But the next day, you’re watching videos on YouTube and suddenly you see an ad for the same item. You switch to Facebook, there also you see the same ad. So how does this happen?</a:t>
            </a:r>
            <a:endParaRPr lang="en-IN" dirty="0">
              <a:solidFill>
                <a:schemeClr val="bg1"/>
              </a:solidFill>
            </a:endParaRPr>
          </a:p>
        </p:txBody>
      </p:sp>
      <p:sp>
        <p:nvSpPr>
          <p:cNvPr id="8" name="Rectangle 7"/>
          <p:cNvSpPr/>
          <p:nvPr/>
        </p:nvSpPr>
        <p:spPr>
          <a:xfrm>
            <a:off x="5219700" y="4356100"/>
            <a:ext cx="4762500" cy="25146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82824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342900" y="215900"/>
            <a:ext cx="9423400" cy="2800767"/>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rgbClr val="FFFF00"/>
                </a:solidFill>
              </a:rPr>
              <a:t>Virtual Personal Assistants</a:t>
            </a:r>
          </a:p>
          <a:p>
            <a:pPr lvl="1"/>
            <a:r>
              <a:rPr lang="en-US" dirty="0">
                <a:solidFill>
                  <a:schemeClr val="bg1"/>
                </a:solidFill>
              </a:rPr>
              <a:t>As the name suggests, Virtual Personal Assistants assist in finding useful information, when asked via text or voice.  Few of the major Applications of Machine Learning here are:</a:t>
            </a:r>
          </a:p>
          <a:p>
            <a:pPr lvl="1"/>
            <a:endParaRPr lang="en-US" dirty="0">
              <a:solidFill>
                <a:schemeClr val="bg1"/>
              </a:solidFill>
            </a:endParaRPr>
          </a:p>
          <a:p>
            <a:pPr marL="742950" lvl="1" indent="-285750">
              <a:buFont typeface="Wingdings" panose="05000000000000000000" pitchFamily="2" charset="2"/>
              <a:buChar char="Ø"/>
            </a:pPr>
            <a:r>
              <a:rPr lang="en-US" dirty="0">
                <a:solidFill>
                  <a:schemeClr val="bg1"/>
                </a:solidFill>
              </a:rPr>
              <a:t>Speech Recognition</a:t>
            </a:r>
          </a:p>
          <a:p>
            <a:pPr marL="742950" lvl="1" indent="-285750">
              <a:buFont typeface="Wingdings" panose="05000000000000000000" pitchFamily="2" charset="2"/>
              <a:buChar char="Ø"/>
            </a:pPr>
            <a:r>
              <a:rPr lang="en-US" dirty="0">
                <a:solidFill>
                  <a:schemeClr val="bg1"/>
                </a:solidFill>
              </a:rPr>
              <a:t>Speech to Text Conversion</a:t>
            </a:r>
          </a:p>
          <a:p>
            <a:pPr marL="742950" lvl="1" indent="-285750">
              <a:buFont typeface="Wingdings" panose="05000000000000000000" pitchFamily="2" charset="2"/>
              <a:buChar char="Ø"/>
            </a:pPr>
            <a:r>
              <a:rPr lang="en-US" dirty="0">
                <a:solidFill>
                  <a:schemeClr val="bg1"/>
                </a:solidFill>
              </a:rPr>
              <a:t>Natural Language Processing</a:t>
            </a:r>
          </a:p>
          <a:p>
            <a:pPr marL="742950" lvl="1" indent="-285750">
              <a:buFont typeface="Wingdings" panose="05000000000000000000" pitchFamily="2" charset="2"/>
              <a:buChar char="Ø"/>
            </a:pPr>
            <a:r>
              <a:rPr lang="en-US" dirty="0">
                <a:solidFill>
                  <a:schemeClr val="bg1"/>
                </a:solidFill>
              </a:rPr>
              <a:t>Text to Speech Conversion</a:t>
            </a:r>
          </a:p>
        </p:txBody>
      </p:sp>
      <p:sp>
        <p:nvSpPr>
          <p:cNvPr id="6" name="Rectangle 5"/>
          <p:cNvSpPr/>
          <p:nvPr/>
        </p:nvSpPr>
        <p:spPr>
          <a:xfrm>
            <a:off x="6134100" y="1460500"/>
            <a:ext cx="5727700" cy="19685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42900" y="3429000"/>
            <a:ext cx="11277600" cy="1969770"/>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rgbClr val="FFFF00"/>
                </a:solidFill>
              </a:rPr>
              <a:t>Self Driving Cars</a:t>
            </a:r>
          </a:p>
          <a:p>
            <a:pPr lvl="1"/>
            <a:r>
              <a:rPr lang="en-US" dirty="0">
                <a:solidFill>
                  <a:schemeClr val="bg1"/>
                </a:solidFill>
              </a:rPr>
              <a:t>Well, here is one of the coolest application of Machine Learning. It’s here and people are already using it. Machine Learning plays a very important role in Self Driving Cars and I’m sure you guys might have heard about Tesla. The leader in this business and their current Artificial Intelligence is driven by hardware manufacturer NVIDIA, which is based on Unsupervised Learning Algorithm.</a:t>
            </a:r>
          </a:p>
          <a:p>
            <a:pPr lvl="1"/>
            <a:endParaRPr lang="en-US" dirty="0">
              <a:solidFill>
                <a:schemeClr val="bg1"/>
              </a:solidFill>
            </a:endParaRPr>
          </a:p>
        </p:txBody>
      </p:sp>
      <p:sp>
        <p:nvSpPr>
          <p:cNvPr id="8" name="Rectangle 7"/>
          <p:cNvSpPr/>
          <p:nvPr/>
        </p:nvSpPr>
        <p:spPr>
          <a:xfrm>
            <a:off x="6134100" y="5111115"/>
            <a:ext cx="5727700" cy="1651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6201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p:cNvSpPr txBox="1"/>
          <p:nvPr/>
        </p:nvSpPr>
        <p:spPr>
          <a:xfrm>
            <a:off x="381000" y="203200"/>
            <a:ext cx="11861800" cy="584775"/>
          </a:xfrm>
          <a:prstGeom prst="rect">
            <a:avLst/>
          </a:prstGeom>
          <a:noFill/>
        </p:spPr>
        <p:txBody>
          <a:bodyPr wrap="square" rtlCol="0">
            <a:spAutoFit/>
          </a:bodyPr>
          <a:lstStyle/>
          <a:p>
            <a:pPr marL="457200" indent="-457200">
              <a:buFont typeface="Wingdings" panose="05000000000000000000" pitchFamily="2" charset="2"/>
              <a:buChar char="Ø"/>
            </a:pPr>
            <a:r>
              <a:rPr lang="en-IN" sz="3200" dirty="0">
                <a:solidFill>
                  <a:srgbClr val="FFFF00"/>
                </a:solidFill>
              </a:rPr>
              <a:t>Machine Learning Achievement</a:t>
            </a:r>
          </a:p>
        </p:txBody>
      </p:sp>
      <p:sp>
        <p:nvSpPr>
          <p:cNvPr id="7" name="TextBox 6"/>
          <p:cNvSpPr txBox="1"/>
          <p:nvPr/>
        </p:nvSpPr>
        <p:spPr>
          <a:xfrm>
            <a:off x="1136650" y="991175"/>
            <a:ext cx="10763250" cy="1015663"/>
          </a:xfrm>
          <a:prstGeom prst="rect">
            <a:avLst/>
          </a:prstGeom>
          <a:noFill/>
        </p:spPr>
        <p:txBody>
          <a:bodyPr wrap="square" rtlCol="0">
            <a:spAutoFit/>
          </a:bodyPr>
          <a:lstStyle/>
          <a:p>
            <a:pPr marL="342900" indent="-342900">
              <a:buFont typeface="Wingdings" panose="05000000000000000000" pitchFamily="2" charset="2"/>
              <a:buChar char="ü"/>
            </a:pPr>
            <a:r>
              <a:rPr lang="en-IN" sz="2000" dirty="0">
                <a:solidFill>
                  <a:schemeClr val="bg1"/>
                </a:solidFill>
              </a:rPr>
              <a:t> In 2002</a:t>
            </a:r>
            <a:r>
              <a:rPr lang="en-IN" sz="2000" dirty="0">
                <a:solidFill>
                  <a:srgbClr val="FF0000"/>
                </a:solidFill>
              </a:rPr>
              <a:t>, IBM </a:t>
            </a:r>
            <a:r>
              <a:rPr lang="en-IN" sz="2000" dirty="0">
                <a:solidFill>
                  <a:schemeClr val="bg1"/>
                </a:solidFill>
              </a:rPr>
              <a:t>develop the </a:t>
            </a:r>
            <a:r>
              <a:rPr lang="en-IN" sz="2000" dirty="0">
                <a:solidFill>
                  <a:srgbClr val="FF0000"/>
                </a:solidFill>
              </a:rPr>
              <a:t>IBM WATSON </a:t>
            </a:r>
            <a:r>
              <a:rPr lang="en-IN" sz="2000" dirty="0">
                <a:solidFill>
                  <a:schemeClr val="bg1"/>
                </a:solidFill>
              </a:rPr>
              <a:t>which beats the two human in a game JEOPARDY.it</a:t>
            </a:r>
          </a:p>
          <a:p>
            <a:pPr lvl="1"/>
            <a:r>
              <a:rPr lang="en-IN" sz="2000" dirty="0">
                <a:solidFill>
                  <a:schemeClr val="bg1"/>
                </a:solidFill>
              </a:rPr>
              <a:t>is the result of machine learning ,natural language processing and information retrieval technology.</a:t>
            </a:r>
          </a:p>
        </p:txBody>
      </p:sp>
      <p:sp>
        <p:nvSpPr>
          <p:cNvPr id="8" name="Rectangle 7"/>
          <p:cNvSpPr/>
          <p:nvPr/>
        </p:nvSpPr>
        <p:spPr>
          <a:xfrm>
            <a:off x="3416300" y="2108200"/>
            <a:ext cx="6502400" cy="38989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696159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p:cNvSpPr txBox="1"/>
          <p:nvPr/>
        </p:nvSpPr>
        <p:spPr>
          <a:xfrm>
            <a:off x="381000" y="203200"/>
            <a:ext cx="11861800" cy="584775"/>
          </a:xfrm>
          <a:prstGeom prst="rect">
            <a:avLst/>
          </a:prstGeom>
          <a:noFill/>
        </p:spPr>
        <p:txBody>
          <a:bodyPr wrap="square" rtlCol="0">
            <a:spAutoFit/>
          </a:bodyPr>
          <a:lstStyle/>
          <a:p>
            <a:pPr marL="457200" indent="-457200">
              <a:buFont typeface="Wingdings" panose="05000000000000000000" pitchFamily="2" charset="2"/>
              <a:buChar char="Ø"/>
            </a:pPr>
            <a:r>
              <a:rPr lang="en-IN" sz="3200" dirty="0">
                <a:solidFill>
                  <a:srgbClr val="FFFF00"/>
                </a:solidFill>
              </a:rPr>
              <a:t>Machine Learning Achievement</a:t>
            </a:r>
          </a:p>
        </p:txBody>
      </p:sp>
      <p:sp>
        <p:nvSpPr>
          <p:cNvPr id="7" name="TextBox 6"/>
          <p:cNvSpPr txBox="1"/>
          <p:nvPr/>
        </p:nvSpPr>
        <p:spPr>
          <a:xfrm>
            <a:off x="1136650" y="991175"/>
            <a:ext cx="10763250" cy="1015663"/>
          </a:xfrm>
          <a:prstGeom prst="rect">
            <a:avLst/>
          </a:prstGeom>
          <a:noFill/>
        </p:spPr>
        <p:txBody>
          <a:bodyPr wrap="square" rtlCol="0">
            <a:spAutoFit/>
          </a:bodyPr>
          <a:lstStyle/>
          <a:p>
            <a:pPr marL="342900" indent="-342900">
              <a:buFont typeface="Wingdings" panose="05000000000000000000" pitchFamily="2" charset="2"/>
              <a:buChar char="ü"/>
            </a:pPr>
            <a:r>
              <a:rPr lang="en-IN" sz="2000" dirty="0">
                <a:solidFill>
                  <a:schemeClr val="bg1"/>
                </a:solidFill>
              </a:rPr>
              <a:t> In 2002, </a:t>
            </a:r>
            <a:r>
              <a:rPr lang="en-IN" sz="2000" dirty="0">
                <a:solidFill>
                  <a:srgbClr val="FF0000"/>
                </a:solidFill>
              </a:rPr>
              <a:t>IBM</a:t>
            </a:r>
            <a:r>
              <a:rPr lang="en-IN" sz="2000" dirty="0">
                <a:solidFill>
                  <a:schemeClr val="bg1"/>
                </a:solidFill>
              </a:rPr>
              <a:t> develop the </a:t>
            </a:r>
            <a:r>
              <a:rPr lang="en-IN" sz="2000" dirty="0">
                <a:solidFill>
                  <a:srgbClr val="FF0000"/>
                </a:solidFill>
              </a:rPr>
              <a:t>IBM WATSON </a:t>
            </a:r>
            <a:r>
              <a:rPr lang="en-IN" sz="2000" dirty="0">
                <a:solidFill>
                  <a:schemeClr val="bg1"/>
                </a:solidFill>
              </a:rPr>
              <a:t>which beats the two human in a game JEOPARDY.it</a:t>
            </a:r>
          </a:p>
          <a:p>
            <a:pPr lvl="1"/>
            <a:r>
              <a:rPr lang="en-IN" sz="2000" dirty="0">
                <a:solidFill>
                  <a:schemeClr val="bg1"/>
                </a:solidFill>
              </a:rPr>
              <a:t>is the result of machine learning ,natural language processing and information retrieval technology.</a:t>
            </a:r>
          </a:p>
        </p:txBody>
      </p:sp>
      <p:sp>
        <p:nvSpPr>
          <p:cNvPr id="8" name="Rectangle 7"/>
          <p:cNvSpPr/>
          <p:nvPr/>
        </p:nvSpPr>
        <p:spPr>
          <a:xfrm>
            <a:off x="3244850" y="2869764"/>
            <a:ext cx="6134100" cy="3708836"/>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1181100" y="2006838"/>
            <a:ext cx="9950450" cy="1015663"/>
          </a:xfrm>
          <a:prstGeom prst="rect">
            <a:avLst/>
          </a:prstGeom>
          <a:noFill/>
        </p:spPr>
        <p:txBody>
          <a:bodyPr wrap="square" rtlCol="0">
            <a:spAutoFit/>
          </a:bodyPr>
          <a:lstStyle/>
          <a:p>
            <a:pPr marL="342900" indent="-342900">
              <a:buFont typeface="Wingdings" panose="05000000000000000000" pitchFamily="2" charset="2"/>
              <a:buChar char="ü"/>
            </a:pPr>
            <a:r>
              <a:rPr lang="en-IN" sz="2000" dirty="0">
                <a:solidFill>
                  <a:schemeClr val="bg1"/>
                </a:solidFill>
              </a:rPr>
              <a:t>In 2016,</a:t>
            </a:r>
            <a:r>
              <a:rPr lang="en-IN" sz="2000" dirty="0">
                <a:solidFill>
                  <a:srgbClr val="FF0000"/>
                </a:solidFill>
              </a:rPr>
              <a:t>Google </a:t>
            </a:r>
            <a:r>
              <a:rPr lang="en-IN" sz="2000" dirty="0" err="1">
                <a:solidFill>
                  <a:srgbClr val="FF0000"/>
                </a:solidFill>
              </a:rPr>
              <a:t>AlphaGo</a:t>
            </a:r>
            <a:r>
              <a:rPr lang="en-IN" sz="2000" dirty="0">
                <a:solidFill>
                  <a:srgbClr val="FF0000"/>
                </a:solidFill>
              </a:rPr>
              <a:t> </a:t>
            </a:r>
            <a:r>
              <a:rPr lang="en-IN" sz="2000" dirty="0">
                <a:solidFill>
                  <a:schemeClr val="bg1"/>
                </a:solidFill>
              </a:rPr>
              <a:t>program become the first computer program to beat a professional human using the combination of Machine Learning and Tree Search Techniques. </a:t>
            </a:r>
          </a:p>
        </p:txBody>
      </p:sp>
    </p:spTree>
    <p:extLst>
      <p:ext uri="{BB962C8B-B14F-4D97-AF65-F5344CB8AC3E}">
        <p14:creationId xmlns:p14="http://schemas.microsoft.com/office/powerpoint/2010/main" val="95454459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p:cNvSpPr txBox="1"/>
          <p:nvPr/>
        </p:nvSpPr>
        <p:spPr>
          <a:xfrm>
            <a:off x="381000" y="203200"/>
            <a:ext cx="11861800" cy="584775"/>
          </a:xfrm>
          <a:prstGeom prst="rect">
            <a:avLst/>
          </a:prstGeom>
          <a:noFill/>
        </p:spPr>
        <p:txBody>
          <a:bodyPr wrap="square" rtlCol="0">
            <a:spAutoFit/>
          </a:bodyPr>
          <a:lstStyle/>
          <a:p>
            <a:pPr marL="457200" indent="-457200">
              <a:buFont typeface="Wingdings" panose="05000000000000000000" pitchFamily="2" charset="2"/>
              <a:buChar char="Ø"/>
            </a:pPr>
            <a:r>
              <a:rPr lang="en-IN" sz="3200" dirty="0">
                <a:solidFill>
                  <a:srgbClr val="FFFF00"/>
                </a:solidFill>
              </a:rPr>
              <a:t>Machine Learning Achievement</a:t>
            </a:r>
          </a:p>
        </p:txBody>
      </p:sp>
      <p:sp>
        <p:nvSpPr>
          <p:cNvPr id="2" name="Oval 1"/>
          <p:cNvSpPr/>
          <p:nvPr/>
        </p:nvSpPr>
        <p:spPr>
          <a:xfrm>
            <a:off x="772125" y="1168400"/>
            <a:ext cx="2416407" cy="171421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3492136" y="1218912"/>
            <a:ext cx="2514599" cy="16637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4724035" y="5095875"/>
            <a:ext cx="2565399" cy="16764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p:cNvSpPr/>
          <p:nvPr/>
        </p:nvSpPr>
        <p:spPr>
          <a:xfrm>
            <a:off x="6863570" y="3346450"/>
            <a:ext cx="2514599" cy="16637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p:cNvSpPr/>
          <p:nvPr/>
        </p:nvSpPr>
        <p:spPr>
          <a:xfrm>
            <a:off x="9251169" y="1111681"/>
            <a:ext cx="2466743" cy="1714212"/>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6310338" y="1111681"/>
            <a:ext cx="2466743" cy="1714212"/>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p:cNvSpPr/>
          <p:nvPr/>
        </p:nvSpPr>
        <p:spPr>
          <a:xfrm>
            <a:off x="2270175" y="3435207"/>
            <a:ext cx="2679518" cy="1714212"/>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861674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Have You Ever Wondered ?</a:t>
            </a:r>
          </a:p>
        </p:txBody>
      </p:sp>
      <p:sp>
        <p:nvSpPr>
          <p:cNvPr id="3" name="Content Placeholder 2"/>
          <p:cNvSpPr>
            <a:spLocks noGrp="1"/>
          </p:cNvSpPr>
          <p:nvPr>
            <p:ph idx="1"/>
          </p:nvPr>
        </p:nvSpPr>
        <p:spPr/>
        <p:txBody>
          <a:bodyPr/>
          <a:lstStyle/>
          <a:p>
            <a:r>
              <a:rPr lang="en-IN" dirty="0"/>
              <a:t>How Google translate to more than 100 languages ?</a:t>
            </a:r>
          </a:p>
        </p:txBody>
      </p:sp>
      <p:sp>
        <p:nvSpPr>
          <p:cNvPr id="5" name="Rectangle 4"/>
          <p:cNvSpPr/>
          <p:nvPr/>
        </p:nvSpPr>
        <p:spPr>
          <a:xfrm>
            <a:off x="889000" y="2781300"/>
            <a:ext cx="6654800" cy="37973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5325277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95300" y="3429000"/>
            <a:ext cx="3733800" cy="28702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4229100" y="3429000"/>
            <a:ext cx="3733800" cy="28702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7962900" y="3429000"/>
            <a:ext cx="3733800" cy="287020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3598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A46D5A49-EA5C-41AB-92C8-7246D26636CC}"/>
              </a:ext>
            </a:extLst>
          </p:cNvPr>
          <p:cNvSpPr/>
          <p:nvPr/>
        </p:nvSpPr>
        <p:spPr>
          <a:xfrm>
            <a:off x="106532" y="6214369"/>
            <a:ext cx="2938509" cy="64363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8177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Have You Ever Wondered ?</a:t>
            </a:r>
          </a:p>
        </p:txBody>
      </p:sp>
      <p:sp>
        <p:nvSpPr>
          <p:cNvPr id="3" name="Content Placeholder 2"/>
          <p:cNvSpPr>
            <a:spLocks noGrp="1"/>
          </p:cNvSpPr>
          <p:nvPr>
            <p:ph idx="1"/>
          </p:nvPr>
        </p:nvSpPr>
        <p:spPr/>
        <p:txBody>
          <a:bodyPr/>
          <a:lstStyle/>
          <a:p>
            <a:r>
              <a:rPr lang="en-IN" dirty="0"/>
              <a:t>How the Self-Driving cars are made ?</a:t>
            </a:r>
          </a:p>
        </p:txBody>
      </p:sp>
      <p:sp>
        <p:nvSpPr>
          <p:cNvPr id="4" name="Rectangle 3"/>
          <p:cNvSpPr/>
          <p:nvPr/>
        </p:nvSpPr>
        <p:spPr>
          <a:xfrm>
            <a:off x="313266" y="3021010"/>
            <a:ext cx="5317066" cy="3450562"/>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p:cNvSpPr/>
          <p:nvPr/>
        </p:nvSpPr>
        <p:spPr>
          <a:xfrm>
            <a:off x="5871632" y="1764970"/>
            <a:ext cx="5503334" cy="3450561"/>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554800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Have You Ever Wondered ?</a:t>
            </a:r>
          </a:p>
        </p:txBody>
      </p:sp>
      <p:sp>
        <p:nvSpPr>
          <p:cNvPr id="3" name="Content Placeholder 2"/>
          <p:cNvSpPr>
            <a:spLocks noGrp="1"/>
          </p:cNvSpPr>
          <p:nvPr>
            <p:ph idx="1"/>
          </p:nvPr>
        </p:nvSpPr>
        <p:spPr/>
        <p:txBody>
          <a:bodyPr/>
          <a:lstStyle/>
          <a:p>
            <a:r>
              <a:rPr lang="en-IN" dirty="0"/>
              <a:t>How Siri, Cortana gives you correct replies ?</a:t>
            </a:r>
          </a:p>
        </p:txBody>
      </p:sp>
      <p:sp>
        <p:nvSpPr>
          <p:cNvPr id="5" name="Rectangle 4"/>
          <p:cNvSpPr/>
          <p:nvPr/>
        </p:nvSpPr>
        <p:spPr>
          <a:xfrm>
            <a:off x="812800" y="3683000"/>
            <a:ext cx="3822700" cy="24892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p:cNvSpPr/>
          <p:nvPr/>
        </p:nvSpPr>
        <p:spPr>
          <a:xfrm>
            <a:off x="5283200" y="3683000"/>
            <a:ext cx="3822700" cy="24892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009812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Have You Ever Wondered ?</a:t>
            </a:r>
          </a:p>
        </p:txBody>
      </p:sp>
      <p:sp>
        <p:nvSpPr>
          <p:cNvPr id="3" name="Content Placeholder 2"/>
          <p:cNvSpPr>
            <a:spLocks noGrp="1"/>
          </p:cNvSpPr>
          <p:nvPr>
            <p:ph idx="1"/>
          </p:nvPr>
        </p:nvSpPr>
        <p:spPr/>
        <p:txBody>
          <a:bodyPr/>
          <a:lstStyle/>
          <a:p>
            <a:r>
              <a:rPr lang="en-IN" dirty="0"/>
              <a:t>How the products are recommended/advertises  on sites ?</a:t>
            </a:r>
          </a:p>
        </p:txBody>
      </p:sp>
      <p:sp>
        <p:nvSpPr>
          <p:cNvPr id="4" name="Rectangle 3"/>
          <p:cNvSpPr/>
          <p:nvPr/>
        </p:nvSpPr>
        <p:spPr>
          <a:xfrm>
            <a:off x="677334" y="2667000"/>
            <a:ext cx="10257366" cy="40386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00567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sp>
        <p:nvSpPr>
          <p:cNvPr id="5" name="Rectangle 4"/>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p:cNvSpPr/>
          <p:nvPr/>
        </p:nvSpPr>
        <p:spPr>
          <a:xfrm>
            <a:off x="-1" y="0"/>
            <a:ext cx="12192001"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dirty="0"/>
          </a:p>
        </p:txBody>
      </p:sp>
      <p:sp>
        <p:nvSpPr>
          <p:cNvPr id="7" name="TextBox 6"/>
          <p:cNvSpPr txBox="1"/>
          <p:nvPr/>
        </p:nvSpPr>
        <p:spPr>
          <a:xfrm>
            <a:off x="876300" y="1270000"/>
            <a:ext cx="9550400" cy="3416320"/>
          </a:xfrm>
          <a:prstGeom prst="rect">
            <a:avLst/>
          </a:prstGeom>
          <a:noFill/>
        </p:spPr>
        <p:txBody>
          <a:bodyPr wrap="square" rtlCol="0">
            <a:spAutoFit/>
          </a:bodyPr>
          <a:lstStyle/>
          <a:p>
            <a:r>
              <a:rPr lang="en-IN" dirty="0">
                <a:solidFill>
                  <a:srgbClr val="00B0F0"/>
                </a:solidFill>
              </a:rPr>
              <a:t>						      </a:t>
            </a:r>
            <a:r>
              <a:rPr lang="en-IN" sz="7200" dirty="0">
                <a:solidFill>
                  <a:srgbClr val="00B0F0"/>
                </a:solidFill>
                <a:latin typeface="Baskerville Old Face" panose="02020602080505020303" pitchFamily="18" charset="0"/>
              </a:rPr>
              <a:t>What</a:t>
            </a:r>
          </a:p>
          <a:p>
            <a:r>
              <a:rPr lang="en-IN" sz="7200" dirty="0">
                <a:solidFill>
                  <a:srgbClr val="00B0F0"/>
                </a:solidFill>
                <a:latin typeface="Baskerville Old Face" panose="02020602080505020303" pitchFamily="18" charset="0"/>
              </a:rPr>
              <a:t>									Is </a:t>
            </a:r>
          </a:p>
          <a:p>
            <a:r>
              <a:rPr lang="en-IN" sz="7200" dirty="0">
                <a:solidFill>
                  <a:srgbClr val="00B0F0"/>
                </a:solidFill>
                <a:latin typeface="Baskerville Old Face" panose="02020602080505020303" pitchFamily="18" charset="0"/>
              </a:rPr>
              <a:t>				Machine Learning ? </a:t>
            </a:r>
          </a:p>
        </p:txBody>
      </p:sp>
    </p:spTree>
    <p:extLst>
      <p:ext uri="{BB962C8B-B14F-4D97-AF65-F5344CB8AC3E}">
        <p14:creationId xmlns:p14="http://schemas.microsoft.com/office/powerpoint/2010/main" val="171106764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en-IN" dirty="0"/>
          </a:p>
        </p:txBody>
      </p:sp>
      <p:sp>
        <p:nvSpPr>
          <p:cNvPr id="5" name="Rectangle 4"/>
          <p:cNvSpPr/>
          <p:nvPr/>
        </p:nvSpPr>
        <p:spPr>
          <a:xfrm>
            <a:off x="457200" y="1358900"/>
            <a:ext cx="7239000" cy="4191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p:cNvSpPr txBox="1"/>
          <p:nvPr/>
        </p:nvSpPr>
        <p:spPr>
          <a:xfrm>
            <a:off x="419100" y="1148695"/>
            <a:ext cx="7239000" cy="4401205"/>
          </a:xfrm>
          <a:prstGeom prst="rect">
            <a:avLst/>
          </a:prstGeom>
          <a:noFill/>
          <a:ln>
            <a:solidFill>
              <a:schemeClr val="bg1"/>
            </a:solidFill>
          </a:ln>
        </p:spPr>
        <p:txBody>
          <a:bodyPr wrap="square" rtlCol="0">
            <a:spAutoFit/>
          </a:bodyPr>
          <a:lstStyle/>
          <a:p>
            <a:pPr algn="ctr"/>
            <a:r>
              <a:rPr lang="en-IN" sz="2800" dirty="0">
                <a:solidFill>
                  <a:schemeClr val="bg1"/>
                </a:solidFill>
                <a:latin typeface="Century" panose="02040604050505020304" pitchFamily="18" charset="0"/>
              </a:rPr>
              <a:t>Machine  Learning  is   the   subfield  </a:t>
            </a:r>
          </a:p>
          <a:p>
            <a:pPr algn="ctr"/>
            <a:r>
              <a:rPr lang="en-IN" sz="2800" dirty="0">
                <a:solidFill>
                  <a:schemeClr val="bg1"/>
                </a:solidFill>
                <a:latin typeface="Century" panose="02040604050505020304" pitchFamily="18" charset="0"/>
              </a:rPr>
              <a:t>of  the   Artificial intelligence(AI)that</a:t>
            </a:r>
          </a:p>
          <a:p>
            <a:pPr algn="ctr"/>
            <a:r>
              <a:rPr lang="en-IN" sz="2800" dirty="0">
                <a:solidFill>
                  <a:schemeClr val="bg1"/>
                </a:solidFill>
                <a:latin typeface="Century" panose="02040604050505020304" pitchFamily="18" charset="0"/>
              </a:rPr>
              <a:t>provides  system the ability to automatically learn and improve from experience without being explicitly programmed.</a:t>
            </a:r>
          </a:p>
          <a:p>
            <a:pPr algn="ctr"/>
            <a:r>
              <a:rPr lang="en-IN" sz="2800" dirty="0">
                <a:solidFill>
                  <a:schemeClr val="bg1"/>
                </a:solidFill>
                <a:latin typeface="Century" panose="02040604050505020304" pitchFamily="18" charset="0"/>
              </a:rPr>
              <a:t>Machine Learning focuses on the development of computer program that can access the data and use it learn for themselves.</a:t>
            </a:r>
          </a:p>
        </p:txBody>
      </p:sp>
      <p:sp>
        <p:nvSpPr>
          <p:cNvPr id="7" name="TextBox 6"/>
          <p:cNvSpPr txBox="1"/>
          <p:nvPr/>
        </p:nvSpPr>
        <p:spPr>
          <a:xfrm>
            <a:off x="3619500" y="1701800"/>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3082261688"/>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546100" y="469900"/>
            <a:ext cx="8686800" cy="646331"/>
          </a:xfrm>
          <a:prstGeom prst="rect">
            <a:avLst/>
          </a:prstGeom>
          <a:noFill/>
        </p:spPr>
        <p:txBody>
          <a:bodyPr wrap="square" rtlCol="0">
            <a:spAutoFit/>
          </a:bodyPr>
          <a:lstStyle/>
          <a:p>
            <a:pPr marL="571500" indent="-571500">
              <a:buFont typeface="Wingdings" panose="05000000000000000000" pitchFamily="2" charset="2"/>
              <a:buChar char="Ø"/>
            </a:pPr>
            <a:r>
              <a:rPr lang="en-IN" sz="3600" dirty="0">
                <a:solidFill>
                  <a:srgbClr val="00B0F0"/>
                </a:solidFill>
                <a:latin typeface="Baskerville Old Face" panose="02020602080505020303" pitchFamily="18" charset="0"/>
              </a:rPr>
              <a:t>History of Machine Learning</a:t>
            </a:r>
          </a:p>
        </p:txBody>
      </p:sp>
      <p:sp>
        <p:nvSpPr>
          <p:cNvPr id="9" name="Rectangle 8"/>
          <p:cNvSpPr/>
          <p:nvPr/>
        </p:nvSpPr>
        <p:spPr>
          <a:xfrm>
            <a:off x="1117600" y="1572042"/>
            <a:ext cx="6096000" cy="5016758"/>
          </a:xfrm>
          <a:prstGeom prst="rect">
            <a:avLst/>
          </a:prstGeom>
        </p:spPr>
        <p:txBody>
          <a:bodyPr>
            <a:spAutoFit/>
          </a:bodyPr>
          <a:lstStyle/>
          <a:p>
            <a:pPr marL="342900" indent="-342900">
              <a:buFont typeface="Wingdings" panose="05000000000000000000" pitchFamily="2" charset="2"/>
              <a:buChar char="ü"/>
            </a:pPr>
            <a:r>
              <a:rPr lang="en-US" sz="2000" dirty="0">
                <a:solidFill>
                  <a:schemeClr val="accent6">
                    <a:lumMod val="40000"/>
                    <a:lumOff val="60000"/>
                  </a:schemeClr>
                </a:solidFill>
              </a:rPr>
              <a:t>The term Machine Learning was coined by Arthur Samuel in 1959, an American pioneer in the field of computer gaming and artificial intelligence and stated that</a:t>
            </a:r>
          </a:p>
          <a:p>
            <a:pPr marL="342900" indent="-342900">
              <a:buFont typeface="Wingdings" panose="05000000000000000000" pitchFamily="2" charset="2"/>
              <a:buChar char="ü"/>
            </a:pPr>
            <a:endParaRPr lang="en-US" sz="2000" dirty="0">
              <a:solidFill>
                <a:schemeClr val="accent6">
                  <a:lumMod val="40000"/>
                  <a:lumOff val="60000"/>
                </a:schemeClr>
              </a:solidFill>
            </a:endParaRPr>
          </a:p>
          <a:p>
            <a:pPr marL="342900" indent="-342900">
              <a:buFont typeface="Wingdings" panose="05000000000000000000" pitchFamily="2" charset="2"/>
              <a:buChar char="ü"/>
            </a:pPr>
            <a:r>
              <a:rPr lang="en-US" sz="2000" dirty="0">
                <a:solidFill>
                  <a:schemeClr val="accent6">
                    <a:lumMod val="40000"/>
                    <a:lumOff val="60000"/>
                  </a:schemeClr>
                </a:solidFill>
              </a:rPr>
              <a:t>“It gives computers the ability to learn without being explicitly programmed”.</a:t>
            </a:r>
          </a:p>
          <a:p>
            <a:pPr marL="342900" indent="-342900">
              <a:buFont typeface="Wingdings" panose="05000000000000000000" pitchFamily="2" charset="2"/>
              <a:buChar char="ü"/>
            </a:pPr>
            <a:endParaRPr lang="en-US" sz="2000" dirty="0">
              <a:solidFill>
                <a:schemeClr val="accent6">
                  <a:lumMod val="40000"/>
                  <a:lumOff val="60000"/>
                </a:schemeClr>
              </a:solidFill>
            </a:endParaRPr>
          </a:p>
          <a:p>
            <a:pPr marL="342900" indent="-342900">
              <a:buFont typeface="Wingdings" panose="05000000000000000000" pitchFamily="2" charset="2"/>
              <a:buChar char="ü"/>
            </a:pPr>
            <a:r>
              <a:rPr lang="en-US" sz="2000" dirty="0">
                <a:solidFill>
                  <a:schemeClr val="accent6">
                    <a:lumMod val="40000"/>
                    <a:lumOff val="60000"/>
                  </a:schemeClr>
                </a:solidFill>
              </a:rPr>
              <a:t>And in 1997, Tom Mitchell gave a “well-posed” mathematical and relational definition that</a:t>
            </a:r>
          </a:p>
          <a:p>
            <a:pPr marL="342900" indent="-342900">
              <a:buFont typeface="Wingdings" panose="05000000000000000000" pitchFamily="2" charset="2"/>
              <a:buChar char="ü"/>
            </a:pPr>
            <a:endParaRPr lang="en-US" sz="2000" dirty="0">
              <a:solidFill>
                <a:schemeClr val="accent6">
                  <a:lumMod val="40000"/>
                  <a:lumOff val="60000"/>
                </a:schemeClr>
              </a:solidFill>
            </a:endParaRPr>
          </a:p>
          <a:p>
            <a:pPr marL="342900" indent="-342900">
              <a:buFont typeface="Wingdings" panose="05000000000000000000" pitchFamily="2" charset="2"/>
              <a:buChar char="ü"/>
            </a:pPr>
            <a:r>
              <a:rPr lang="en-US" sz="2000" dirty="0">
                <a:solidFill>
                  <a:schemeClr val="accent6">
                    <a:lumMod val="40000"/>
                    <a:lumOff val="60000"/>
                  </a:schemeClr>
                </a:solidFill>
              </a:rPr>
              <a:t>“A computer program is said to learn from experience E with respect to some task T and some performance measure P, if its performance on T, as measured by P, improves with experience E.”</a:t>
            </a:r>
          </a:p>
        </p:txBody>
      </p:sp>
      <p:sp>
        <p:nvSpPr>
          <p:cNvPr id="10" name="Rectangle 9"/>
          <p:cNvSpPr/>
          <p:nvPr/>
        </p:nvSpPr>
        <p:spPr>
          <a:xfrm>
            <a:off x="7213600" y="200700"/>
            <a:ext cx="2743200" cy="30861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232900" y="3556000"/>
            <a:ext cx="2819400" cy="31877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5307015"/>
      </p:ext>
    </p:extLst>
  </p:cSld>
  <p:clrMapOvr>
    <a:masterClrMapping/>
  </p:clrMapOvr>
  <p:transition spd="slow">
    <p:randomBar dir="vert"/>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1378</TotalTime>
  <Words>1983</Words>
  <Application>Microsoft Office PowerPoint</Application>
  <PresentationFormat>Widescreen</PresentationFormat>
  <Paragraphs>136</Paragraphs>
  <Slides>31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Algerian</vt:lpstr>
      <vt:lpstr>Arial</vt:lpstr>
      <vt:lpstr>Bahnschrift Light SemiCondensed</vt:lpstr>
      <vt:lpstr>Bahnschrift SemiCondensed</vt:lpstr>
      <vt:lpstr>Baskerville Old Face</vt:lpstr>
      <vt:lpstr>Cambria</vt:lpstr>
      <vt:lpstr>Century</vt:lpstr>
      <vt:lpstr>Constantia</vt:lpstr>
      <vt:lpstr>Trebuchet MS</vt:lpstr>
      <vt:lpstr>Wingdings</vt:lpstr>
      <vt:lpstr>Wingdings 3</vt:lpstr>
      <vt:lpstr>Facet</vt:lpstr>
      <vt:lpstr>PowerPoint Presentation</vt:lpstr>
      <vt:lpstr>Have You Ever Wondered ?</vt:lpstr>
      <vt:lpstr>Have You Ever Wondered ?</vt:lpstr>
      <vt:lpstr>Have You Ever Wondered ?</vt:lpstr>
      <vt:lpstr>Have You Ever Wondered ?</vt:lpstr>
      <vt:lpstr>Have You Ever Wondered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Kapil</dc:creator>
  <cp:lastModifiedBy>kishan rai</cp:lastModifiedBy>
  <cp:revision>86</cp:revision>
  <dcterms:created xsi:type="dcterms:W3CDTF">2020-02-11T15:10:04Z</dcterms:created>
  <dcterms:modified xsi:type="dcterms:W3CDTF">2021-02-17T08:28:27Z</dcterms:modified>
</cp:coreProperties>
</file>